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24"/>
    <p:restoredTop sz="94670"/>
  </p:normalViewPr>
  <p:slideViewPr>
    <p:cSldViewPr snapToGrid="0" snapToObjects="1">
      <p:cViewPr varScale="1">
        <p:scale>
          <a:sx n="117" d="100"/>
          <a:sy n="117" d="100"/>
        </p:scale>
        <p:origin x="9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49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40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782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9317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38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264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13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054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543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ype a quote here."/>
          <p:cNvSpPr txBox="1">
            <a:spLocks noGrp="1"/>
          </p:cNvSpPr>
          <p:nvPr>
            <p:ph type="body" sz="quarter" idx="13"/>
          </p:nvPr>
        </p:nvSpPr>
        <p:spPr>
          <a:xfrm>
            <a:off x="4143375" y="1857375"/>
            <a:ext cx="4714875" cy="131292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4957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33" name="Image"/>
          <p:cNvSpPr>
            <a:spLocks noGrp="1"/>
          </p:cNvSpPr>
          <p:nvPr>
            <p:ph type="pic" idx="14"/>
          </p:nvPr>
        </p:nvSpPr>
        <p:spPr>
          <a:xfrm>
            <a:off x="0" y="0"/>
            <a:ext cx="3857625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Johnny Appleseed"/>
          <p:cNvSpPr txBox="1">
            <a:spLocks noGrp="1"/>
          </p:cNvSpPr>
          <p:nvPr>
            <p:ph type="body" sz="quarter" idx="15"/>
          </p:nvPr>
        </p:nvSpPr>
        <p:spPr>
          <a:xfrm>
            <a:off x="4143375" y="5515189"/>
            <a:ext cx="4714875" cy="53059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241093">
              <a:spcBef>
                <a:spcPts val="0"/>
              </a:spcBef>
              <a:buClrTx/>
              <a:buSzTx/>
              <a:buFontTx/>
              <a:buNone/>
              <a:defRPr sz="3164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258815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"/>
          <p:cNvSpPr txBox="1">
            <a:spLocks noGrp="1"/>
          </p:cNvSpPr>
          <p:nvPr>
            <p:ph type="body" sz="quarter" idx="13"/>
          </p:nvPr>
        </p:nvSpPr>
        <p:spPr>
          <a:xfrm>
            <a:off x="285750" y="394858"/>
            <a:ext cx="7858125" cy="24808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241093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265" cap="all" spc="63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92" name="Image"/>
          <p:cNvSpPr>
            <a:spLocks noGrp="1"/>
          </p:cNvSpPr>
          <p:nvPr>
            <p:ph type="pic" sz="half" idx="14"/>
          </p:nvPr>
        </p:nvSpPr>
        <p:spPr>
          <a:xfrm>
            <a:off x="5000625" y="1080492"/>
            <a:ext cx="3857625" cy="548282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285750" y="1080492"/>
            <a:ext cx="4429125" cy="50899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85750" y="1928812"/>
            <a:ext cx="4429125" cy="429518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1477"/>
            </a:lvl1pPr>
            <a:lvl2pPr>
              <a:buClr>
                <a:schemeClr val="accent1"/>
              </a:buClr>
              <a:buChar char="▸"/>
              <a:defRPr sz="1477"/>
            </a:lvl2pPr>
            <a:lvl3pPr>
              <a:buClr>
                <a:schemeClr val="accent1"/>
              </a:buClr>
              <a:buChar char="▸"/>
              <a:defRPr sz="1477"/>
            </a:lvl3pPr>
            <a:lvl4pPr>
              <a:buClr>
                <a:schemeClr val="accent1"/>
              </a:buClr>
              <a:buChar char="▸"/>
              <a:defRPr sz="1477"/>
            </a:lvl4pPr>
            <a:lvl5pPr>
              <a:buClr>
                <a:schemeClr val="accent1"/>
              </a:buClr>
              <a:buChar char="▸"/>
              <a:defRPr sz="1477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368000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66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"/>
          <p:cNvSpPr txBox="1">
            <a:spLocks noGrp="1"/>
          </p:cNvSpPr>
          <p:nvPr>
            <p:ph type="body" sz="quarter" idx="13"/>
          </p:nvPr>
        </p:nvSpPr>
        <p:spPr>
          <a:xfrm>
            <a:off x="285750" y="394858"/>
            <a:ext cx="7858125" cy="24808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241093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265" cap="all" spc="63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273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901053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ype a quote here."/>
          <p:cNvSpPr txBox="1">
            <a:spLocks noGrp="1"/>
          </p:cNvSpPr>
          <p:nvPr>
            <p:ph type="body" sz="quarter" idx="13"/>
          </p:nvPr>
        </p:nvSpPr>
        <p:spPr>
          <a:xfrm>
            <a:off x="625079" y="2516384"/>
            <a:ext cx="7893844" cy="70262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4957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23" name="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285750" y="5476875"/>
            <a:ext cx="8572500" cy="4818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164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24" name="Text"/>
          <p:cNvSpPr txBox="1">
            <a:spLocks noGrp="1"/>
          </p:cNvSpPr>
          <p:nvPr>
            <p:ph type="body" sz="quarter" idx="15"/>
          </p:nvPr>
        </p:nvSpPr>
        <p:spPr>
          <a:xfrm>
            <a:off x="285750" y="394858"/>
            <a:ext cx="7858125" cy="24808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241093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265" cap="all" spc="63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901869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412187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672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80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57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0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750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6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302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4423B-3094-5B45-B329-47F7AF3171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B540E3-11DA-BA49-A4F5-299549C9F0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74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3CE0B5-3178-224C-B01E-4CECEAB97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NEW TESTAMENT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E14919-26BD-804A-B356-D73F4D3F2C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BOOKS OF THE BIBLE</a:t>
            </a:r>
          </a:p>
        </p:txBody>
      </p:sp>
    </p:spTree>
    <p:extLst>
      <p:ext uri="{BB962C8B-B14F-4D97-AF65-F5344CB8AC3E}">
        <p14:creationId xmlns:p14="http://schemas.microsoft.com/office/powerpoint/2010/main" val="1184503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E5F0B7-9295-8E4B-AFDD-BFE256EC08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6C3F74-A1FA-4D4D-A584-498A197F430A}"/>
              </a:ext>
            </a:extLst>
          </p:cNvPr>
          <p:cNvSpPr>
            <a:spLocks noGrp="1"/>
          </p:cNvSpPr>
          <p:nvPr>
            <p:ph type="pic" sz="half" idx="14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99F7BD-D037-4444-87B0-3E8775ACC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gospels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77F438-CDB0-7B4E-91DC-8612AE4BACD1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MATTHEW</a:t>
            </a:r>
          </a:p>
          <a:p>
            <a:r>
              <a:rPr lang="en-US" sz="6000" dirty="0"/>
              <a:t>MARK</a:t>
            </a:r>
          </a:p>
          <a:p>
            <a:r>
              <a:rPr lang="en-US" sz="6000" dirty="0"/>
              <a:t>LUKE</a:t>
            </a:r>
          </a:p>
          <a:p>
            <a:r>
              <a:rPr lang="en-US" sz="6000" dirty="0"/>
              <a:t>JOHN</a:t>
            </a:r>
          </a:p>
        </p:txBody>
      </p:sp>
    </p:spTree>
    <p:extLst>
      <p:ext uri="{BB962C8B-B14F-4D97-AF65-F5344CB8AC3E}">
        <p14:creationId xmlns:p14="http://schemas.microsoft.com/office/powerpoint/2010/main" val="414891180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E15247-6372-814F-B6D4-3ED290B66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5F137B-C5B5-9C4E-BCAE-7DD0EECFB6FB}"/>
              </a:ext>
            </a:extLst>
          </p:cNvPr>
          <p:cNvSpPr>
            <a:spLocks noGrp="1"/>
          </p:cNvSpPr>
          <p:nvPr>
            <p:ph type="pic" sz="half" idx="14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9C3B86-6DFF-0348-9CBD-DE7337E35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HISTORY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AFE63-7263-3040-A950-8DE70FDBBBF9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ACTS OF THE APOSTLES</a:t>
            </a:r>
          </a:p>
          <a:p>
            <a:endParaRPr lang="en-US" sz="4400" dirty="0"/>
          </a:p>
          <a:p>
            <a:r>
              <a:rPr lang="en-US" sz="4400" dirty="0"/>
              <a:t>ACTS OF THE HOLY GHOST</a:t>
            </a:r>
          </a:p>
        </p:txBody>
      </p:sp>
    </p:spTree>
    <p:extLst>
      <p:ext uri="{BB962C8B-B14F-4D97-AF65-F5344CB8AC3E}">
        <p14:creationId xmlns:p14="http://schemas.microsoft.com/office/powerpoint/2010/main" val="85439641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B0616F-19D7-424F-B8D5-113A3E63E6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5006B6-8098-8D45-A7FF-139196FAB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140" y="642939"/>
            <a:ext cx="6377940" cy="1293028"/>
          </a:xfrm>
        </p:spPr>
        <p:txBody>
          <a:bodyPr>
            <a:normAutofit/>
          </a:bodyPr>
          <a:lstStyle/>
          <a:p>
            <a:r>
              <a:rPr lang="en-US" dirty="0"/>
              <a:t>THE EPISTLES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FD18B0-E969-A749-860C-6D14A7E6F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77" y="2303859"/>
            <a:ext cx="3431875" cy="4493843"/>
          </a:xfrm>
        </p:spPr>
        <p:txBody>
          <a:bodyPr numCol="1">
            <a:normAutofit fontScale="92500" lnSpcReduction="10000"/>
          </a:bodyPr>
          <a:lstStyle/>
          <a:p>
            <a:r>
              <a:rPr lang="en-US" sz="3200" dirty="0"/>
              <a:t>ROMANS</a:t>
            </a:r>
          </a:p>
          <a:p>
            <a:r>
              <a:rPr lang="en-US" sz="3200" dirty="0"/>
              <a:t>1 &amp; 2 CORINTHIANS</a:t>
            </a:r>
          </a:p>
          <a:p>
            <a:r>
              <a:rPr lang="en-US" sz="3200" dirty="0"/>
              <a:t>GALATIANS</a:t>
            </a:r>
          </a:p>
          <a:p>
            <a:r>
              <a:rPr lang="en-US" sz="3200" dirty="0"/>
              <a:t>EPHESIANS</a:t>
            </a:r>
          </a:p>
          <a:p>
            <a:r>
              <a:rPr lang="en-US" sz="3200" dirty="0"/>
              <a:t>PHILIPPIANS</a:t>
            </a:r>
          </a:p>
          <a:p>
            <a:r>
              <a:rPr lang="en-US" sz="3200" dirty="0"/>
              <a:t>COLOSSIANS</a:t>
            </a:r>
          </a:p>
          <a:p>
            <a:r>
              <a:rPr lang="en-US" sz="3200" dirty="0"/>
              <a:t>1 &amp; 2 THESSOLONIANS</a:t>
            </a:r>
          </a:p>
          <a:p>
            <a:endParaRPr lang="en-US" sz="3200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E7A07D4-594E-F94D-B8FF-2513897AB4BE}"/>
              </a:ext>
            </a:extLst>
          </p:cNvPr>
          <p:cNvSpPr txBox="1">
            <a:spLocks/>
          </p:cNvSpPr>
          <p:nvPr/>
        </p:nvSpPr>
        <p:spPr>
          <a:xfrm>
            <a:off x="4500562" y="2303859"/>
            <a:ext cx="3071813" cy="3482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" tIns="26789" rIns="26789" bIns="26789" numCol="1">
            <a:normAutofit/>
          </a:bodyPr>
          <a:lstStyle>
            <a:lvl1pPr marL="444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hangingPunct="1"/>
            <a:endParaRPr lang="en-US" sz="1688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10B78AF-C8DA-FE49-9F7D-590EFD53964E}"/>
              </a:ext>
            </a:extLst>
          </p:cNvPr>
          <p:cNvSpPr txBox="1">
            <a:spLocks/>
          </p:cNvSpPr>
          <p:nvPr/>
        </p:nvSpPr>
        <p:spPr>
          <a:xfrm>
            <a:off x="4027289" y="2303859"/>
            <a:ext cx="3071813" cy="3482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" tIns="26789" rIns="26789" bIns="26789" numCol="1">
            <a:normAutofit/>
          </a:bodyPr>
          <a:lstStyle>
            <a:lvl1pPr marL="444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hangingPunct="1"/>
            <a:endParaRPr lang="en-US" sz="1688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6CC307-179F-284A-A233-08E5ABBFDF94}"/>
              </a:ext>
            </a:extLst>
          </p:cNvPr>
          <p:cNvSpPr txBox="1"/>
          <p:nvPr/>
        </p:nvSpPr>
        <p:spPr>
          <a:xfrm>
            <a:off x="4500562" y="1761625"/>
            <a:ext cx="4353506" cy="46681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anchor="ctr">
            <a:spAutoFit/>
          </a:bodyPr>
          <a:lstStyle/>
          <a:p>
            <a:r>
              <a:rPr lang="en-US" sz="2800" dirty="0"/>
              <a:t>1 &amp; 2 TIMOTHY</a:t>
            </a:r>
            <a:endParaRPr lang="en-US" sz="2800" dirty="0">
              <a:solidFill>
                <a:srgbClr val="838787"/>
              </a:solidFill>
              <a:latin typeface="Avenir Next Medium"/>
              <a:ea typeface="Avenir Next Medium"/>
              <a:cs typeface="Avenir Next Medium"/>
              <a:sym typeface="Avenir Next Medium"/>
            </a:endParaRPr>
          </a:p>
          <a:p>
            <a:pPr defTabSz="308063" hangingPunct="0">
              <a:spcBef>
                <a:spcPts val="1265"/>
              </a:spcBef>
            </a:pPr>
            <a:r>
              <a:rPr lang="en-US" sz="2800" dirty="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rPr>
              <a:t>TITUS </a:t>
            </a:r>
          </a:p>
          <a:p>
            <a:pPr defTabSz="308063" hangingPunct="0">
              <a:spcBef>
                <a:spcPts val="1265"/>
              </a:spcBef>
            </a:pPr>
            <a:r>
              <a:rPr lang="en-US" sz="2800" dirty="0"/>
              <a:t>PHILEMON</a:t>
            </a:r>
            <a:endParaRPr lang="en-US" sz="2800" dirty="0">
              <a:solidFill>
                <a:srgbClr val="838787"/>
              </a:solidFill>
              <a:latin typeface="Avenir Next Medium"/>
              <a:ea typeface="Avenir Next Medium"/>
              <a:cs typeface="Avenir Next Medium"/>
              <a:sym typeface="Avenir Next Medium"/>
            </a:endParaRPr>
          </a:p>
          <a:p>
            <a:pPr defTabSz="308063" hangingPunct="0">
              <a:spcBef>
                <a:spcPts val="1265"/>
              </a:spcBef>
            </a:pPr>
            <a:r>
              <a:rPr lang="en-US" sz="2800" dirty="0"/>
              <a:t>HEBREWS</a:t>
            </a:r>
          </a:p>
          <a:p>
            <a:pPr defTabSz="308063" hangingPunct="0">
              <a:spcBef>
                <a:spcPts val="1265"/>
              </a:spcBef>
            </a:pPr>
            <a:r>
              <a:rPr lang="en-US" sz="2800" dirty="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rPr>
              <a:t>JAMES</a:t>
            </a:r>
          </a:p>
          <a:p>
            <a:pPr defTabSz="308063" hangingPunct="0">
              <a:spcBef>
                <a:spcPts val="1265"/>
              </a:spcBef>
            </a:pPr>
            <a:r>
              <a:rPr lang="en-US" sz="2800" dirty="0"/>
              <a:t>1&amp;2 PETER</a:t>
            </a:r>
          </a:p>
          <a:p>
            <a:pPr defTabSz="308063" hangingPunct="0">
              <a:spcBef>
                <a:spcPts val="1265"/>
              </a:spcBef>
            </a:pPr>
            <a:r>
              <a:rPr lang="en-US" sz="2800" dirty="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rPr>
              <a:t>1,2,3 JOHN</a:t>
            </a:r>
          </a:p>
          <a:p>
            <a:pPr defTabSz="308063" hangingPunct="0">
              <a:spcBef>
                <a:spcPts val="1265"/>
              </a:spcBef>
            </a:pPr>
            <a:r>
              <a:rPr lang="en-US" sz="2800" dirty="0"/>
              <a:t>JUDE</a:t>
            </a:r>
            <a:endParaRPr lang="en-US" sz="1600" dirty="0">
              <a:solidFill>
                <a:srgbClr val="838787"/>
              </a:solidFill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1039374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98B3A7-F9EC-7B41-B300-14CBC559B9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F6CFA13-D062-6844-B06E-FAC542426704}"/>
              </a:ext>
            </a:extLst>
          </p:cNvPr>
          <p:cNvSpPr>
            <a:spLocks noGrp="1"/>
          </p:cNvSpPr>
          <p:nvPr>
            <p:ph type="pic" sz="half" idx="14"/>
          </p:nvPr>
        </p:nvSpPr>
        <p:spPr>
          <a:xfrm>
            <a:off x="4989473" y="1080492"/>
            <a:ext cx="3857625" cy="5482828"/>
          </a:xfrm>
        </p:spPr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C46A501-4702-F247-98B8-F14D51388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PROPHECY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353E50-0F6A-6D4B-B8DC-F681D34024BA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3480" dirty="0"/>
              <a:t>REVELATION</a:t>
            </a:r>
          </a:p>
        </p:txBody>
      </p:sp>
    </p:spTree>
    <p:extLst>
      <p:ext uri="{BB962C8B-B14F-4D97-AF65-F5344CB8AC3E}">
        <p14:creationId xmlns:p14="http://schemas.microsoft.com/office/powerpoint/2010/main" val="223296166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2ABF95-5077-6B49-A81F-C5FD016DBB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11809" y="2744537"/>
            <a:ext cx="5920383" cy="2510303"/>
          </a:xfrm>
        </p:spPr>
        <p:txBody>
          <a:bodyPr/>
          <a:lstStyle/>
          <a:p>
            <a:r>
              <a:rPr lang="en-US" dirty="0"/>
              <a:t>The books of the bible tells god’s story… his story…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EEA2C-7FCD-6A46-B948-B2B7A52F01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952D5A-6029-4047-A352-3FD29B2B20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9457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5A5CDB-3C13-8F47-B1D7-B9593D3124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FBDF97-6FCB-2647-BE81-5A75D639A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dispensations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E31DC8-4130-D949-80C0-1CA3E4A7B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84557"/>
            <a:ext cx="7955280" cy="4650058"/>
          </a:xfrm>
        </p:spPr>
        <p:txBody>
          <a:bodyPr>
            <a:normAutofit/>
          </a:bodyPr>
          <a:lstStyle/>
          <a:p>
            <a:pPr marL="271229" indent="-271229">
              <a:buFont typeface="+mj-lt"/>
              <a:buAutoNum type="arabicPeriod"/>
            </a:pPr>
            <a:r>
              <a:rPr lang="en-US" sz="3200" dirty="0"/>
              <a:t>Age of Innocence</a:t>
            </a:r>
          </a:p>
          <a:p>
            <a:pPr marL="271229" indent="-271229">
              <a:buFont typeface="+mj-lt"/>
              <a:buAutoNum type="arabicPeriod"/>
            </a:pPr>
            <a:r>
              <a:rPr lang="en-US" sz="3200" dirty="0"/>
              <a:t>Age of Conscience</a:t>
            </a:r>
          </a:p>
          <a:p>
            <a:pPr marL="271229" indent="-271229">
              <a:buFont typeface="+mj-lt"/>
              <a:buAutoNum type="arabicPeriod"/>
            </a:pPr>
            <a:r>
              <a:rPr lang="en-US" sz="3200" dirty="0"/>
              <a:t>Age of Human Government</a:t>
            </a:r>
          </a:p>
          <a:p>
            <a:pPr marL="271229" indent="-271229">
              <a:buFont typeface="+mj-lt"/>
              <a:buAutoNum type="arabicPeriod"/>
            </a:pPr>
            <a:r>
              <a:rPr lang="en-US" sz="3200" dirty="0"/>
              <a:t>Age of Promise</a:t>
            </a:r>
          </a:p>
          <a:p>
            <a:pPr marL="271229" indent="-271229">
              <a:buFont typeface="+mj-lt"/>
              <a:buAutoNum type="arabicPeriod"/>
            </a:pPr>
            <a:r>
              <a:rPr lang="en-US" sz="3200" dirty="0"/>
              <a:t>Age of Law</a:t>
            </a:r>
          </a:p>
          <a:p>
            <a:pPr marL="271229" indent="-271229">
              <a:buFont typeface="+mj-lt"/>
              <a:buAutoNum type="arabicPeriod"/>
            </a:pPr>
            <a:r>
              <a:rPr lang="en-US" sz="3200" dirty="0"/>
              <a:t>Age of Grace or Church</a:t>
            </a:r>
          </a:p>
          <a:p>
            <a:pPr marL="271229" indent="-271229">
              <a:buFont typeface="+mj-lt"/>
              <a:buAutoNum type="arabicPeriod"/>
            </a:pPr>
            <a:r>
              <a:rPr lang="en-US" sz="3200" dirty="0"/>
              <a:t>Kingdom age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069416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250532" y="2250281"/>
            <a:ext cx="3536156" cy="1312924"/>
          </a:xfrm>
        </p:spPr>
        <p:txBody>
          <a:bodyPr/>
          <a:lstStyle/>
          <a:p>
            <a:r>
              <a:rPr lang="en-US" b="1" u="sng" dirty="0"/>
              <a:t>Textual Criticism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4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58951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219" dirty="0"/>
              <a:t>The modern process of comparing existing Hebrew and Greek manuscripts to determine what is original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4493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Textual criticism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71229" indent="-271229">
              <a:buFont typeface="+mj-lt"/>
              <a:buAutoNum type="arabicPeriod"/>
            </a:pPr>
            <a:r>
              <a:rPr lang="en-US" sz="3797" dirty="0" err="1"/>
              <a:t>Textus</a:t>
            </a:r>
            <a:r>
              <a:rPr lang="en-US" sz="3797" dirty="0"/>
              <a:t> </a:t>
            </a:r>
            <a:r>
              <a:rPr lang="en-US" sz="3797" dirty="0" err="1"/>
              <a:t>Receptus</a:t>
            </a:r>
            <a:r>
              <a:rPr lang="en-US" sz="3797" dirty="0"/>
              <a:t> or received text</a:t>
            </a:r>
          </a:p>
          <a:p>
            <a:pPr marL="271229" indent="-271229">
              <a:buFont typeface="+mj-lt"/>
              <a:buAutoNum type="arabicPeriod"/>
            </a:pPr>
            <a:r>
              <a:rPr lang="en-US" sz="3797" dirty="0"/>
              <a:t>The Byzantine </a:t>
            </a:r>
            <a:r>
              <a:rPr lang="en-US" sz="3797" b="1" dirty="0"/>
              <a:t>text</a:t>
            </a:r>
            <a:r>
              <a:rPr lang="en-US" sz="3797" dirty="0"/>
              <a:t> also called </a:t>
            </a:r>
            <a:r>
              <a:rPr lang="en-US" sz="3797" b="1" dirty="0"/>
              <a:t>Majority Text</a:t>
            </a:r>
            <a:endParaRPr lang="en-US" sz="3797" dirty="0"/>
          </a:p>
        </p:txBody>
      </p:sp>
    </p:spTree>
    <p:extLst>
      <p:ext uri="{BB962C8B-B14F-4D97-AF65-F5344CB8AC3E}">
        <p14:creationId xmlns:p14="http://schemas.microsoft.com/office/powerpoint/2010/main" val="398112312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18870" y="290461"/>
            <a:ext cx="4435920" cy="1923219"/>
          </a:xfrm>
        </p:spPr>
        <p:txBody>
          <a:bodyPr/>
          <a:lstStyle/>
          <a:p>
            <a:r>
              <a:rPr lang="en-US" dirty="0"/>
              <a:t>4.  Canon of scripture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24FF1B8-9C1C-4948-A589-3A137FD641A2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3" r="5286"/>
          <a:stretch/>
        </p:blipFill>
        <p:spPr>
          <a:xfrm>
            <a:off x="182880" y="0"/>
            <a:ext cx="4114800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215162" y="2230570"/>
            <a:ext cx="4839628" cy="3452227"/>
          </a:xfrm>
        </p:spPr>
        <p:txBody>
          <a:bodyPr/>
          <a:lstStyle/>
          <a:p>
            <a:pPr algn="ctr"/>
            <a:r>
              <a:rPr lang="en-US" sz="4219" dirty="0"/>
              <a:t>God guiding the early church to recognize what books are inspired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99722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357313" y="1091373"/>
            <a:ext cx="5893594" cy="248081"/>
          </a:xfrm>
        </p:spPr>
        <p:txBody>
          <a:bodyPr/>
          <a:lstStyle/>
          <a:p>
            <a:r>
              <a:rPr lang="en-US" dirty="0"/>
              <a:t>KING JAMES VERSION- </a:t>
            </a:r>
            <a:r>
              <a:rPr lang="en-US" dirty="0">
                <a:solidFill>
                  <a:srgbClr val="FF0000"/>
                </a:solidFill>
              </a:rPr>
              <a:t>TEXTUS REPCEPTUS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67268" y="1553766"/>
            <a:ext cx="8686799" cy="50589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Matthew 6:9-13 (KJV) </a:t>
            </a:r>
            <a:br>
              <a:rPr lang="en-US" sz="3200" dirty="0"/>
            </a:br>
            <a:r>
              <a:rPr lang="en-US" sz="3200" baseline="30000" dirty="0"/>
              <a:t>9 </a:t>
            </a:r>
            <a:r>
              <a:rPr lang="en-US" sz="3200" dirty="0"/>
              <a:t> After this manner therefore pray ye: Our Father which art in heaven, Hallowed be thy name. </a:t>
            </a:r>
            <a:r>
              <a:rPr lang="en-US" sz="3200" baseline="30000" dirty="0"/>
              <a:t>10 </a:t>
            </a:r>
            <a:r>
              <a:rPr lang="en-US" sz="3200" dirty="0"/>
              <a:t> Thy kingdom come. Thy will be done in earth, as </a:t>
            </a:r>
            <a:r>
              <a:rPr lang="en-US" sz="3200" i="1" dirty="0"/>
              <a:t>it is</a:t>
            </a:r>
            <a:r>
              <a:rPr lang="en-US" sz="3200" dirty="0"/>
              <a:t> in heaven. </a:t>
            </a:r>
            <a:r>
              <a:rPr lang="en-US" sz="3200" baseline="30000" dirty="0"/>
              <a:t>11 </a:t>
            </a:r>
            <a:r>
              <a:rPr lang="en-US" sz="3200" dirty="0"/>
              <a:t> Give us this day our daily bread. </a:t>
            </a:r>
            <a:r>
              <a:rPr lang="en-US" sz="3200" baseline="30000" dirty="0"/>
              <a:t>12 </a:t>
            </a:r>
            <a:r>
              <a:rPr lang="en-US" sz="3200" dirty="0"/>
              <a:t> And forgive us our debts, as we forgive our debtors. </a:t>
            </a:r>
            <a:r>
              <a:rPr lang="en-US" sz="3200" baseline="30000" dirty="0"/>
              <a:t>13 </a:t>
            </a:r>
            <a:r>
              <a:rPr lang="en-US" sz="3200" dirty="0"/>
              <a:t> And lead us not into temptation, but deliver us from evil: For thine is the kingdom, and the power, and the glory, for ever. Amen. </a:t>
            </a:r>
          </a:p>
        </p:txBody>
      </p:sp>
    </p:spTree>
    <p:extLst>
      <p:ext uri="{BB962C8B-B14F-4D97-AF65-F5344CB8AC3E}">
        <p14:creationId xmlns:p14="http://schemas.microsoft.com/office/powerpoint/2010/main" val="250594590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357313" y="1091373"/>
            <a:ext cx="5893594" cy="248081"/>
          </a:xfrm>
        </p:spPr>
        <p:txBody>
          <a:bodyPr/>
          <a:lstStyle/>
          <a:p>
            <a:r>
              <a:rPr lang="en-US" dirty="0"/>
              <a:t>NEW INTERNATIONAL VERSION- </a:t>
            </a:r>
            <a:r>
              <a:rPr lang="en-US" dirty="0">
                <a:solidFill>
                  <a:srgbClr val="FF0000"/>
                </a:solidFill>
              </a:rPr>
              <a:t>MAJORITY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" y="1607344"/>
            <a:ext cx="9010184" cy="5139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Matthew 6:9-13 (NIV) </a:t>
            </a:r>
            <a:br>
              <a:rPr lang="en-US" sz="3600" dirty="0"/>
            </a:br>
            <a:r>
              <a:rPr lang="en-US" sz="3600" baseline="30000" dirty="0"/>
              <a:t>9 </a:t>
            </a:r>
            <a:r>
              <a:rPr lang="en-US" sz="3600" dirty="0"/>
              <a:t> "This, then, is how you should pray: "'Our Father in heaven, hallowed be your name, </a:t>
            </a:r>
            <a:r>
              <a:rPr lang="en-US" sz="3600" baseline="30000" dirty="0"/>
              <a:t>10 </a:t>
            </a:r>
            <a:r>
              <a:rPr lang="en-US" sz="3600" dirty="0"/>
              <a:t> your kingdom come, your will be done on earth as it is in heaven. </a:t>
            </a:r>
            <a:r>
              <a:rPr lang="en-US" sz="3600" baseline="30000" dirty="0"/>
              <a:t>11 </a:t>
            </a:r>
            <a:r>
              <a:rPr lang="en-US" sz="3600" dirty="0"/>
              <a:t> Give us today our daily bread. </a:t>
            </a:r>
            <a:r>
              <a:rPr lang="en-US" sz="3600" baseline="30000" dirty="0"/>
              <a:t>12 </a:t>
            </a:r>
            <a:r>
              <a:rPr lang="en-US" sz="3600" dirty="0"/>
              <a:t> Forgive us our debts, as we also have forgiven our debtors. </a:t>
            </a:r>
            <a:r>
              <a:rPr lang="en-US" sz="3600" baseline="30000" dirty="0"/>
              <a:t>13 </a:t>
            </a:r>
            <a:r>
              <a:rPr lang="en-US" sz="3600" dirty="0"/>
              <a:t> And lead us not into temptation, but deliver us from the evil one.' </a:t>
            </a:r>
          </a:p>
          <a:p>
            <a:endParaRPr lang="en-US" sz="1898" dirty="0"/>
          </a:p>
        </p:txBody>
      </p:sp>
    </p:spTree>
    <p:extLst>
      <p:ext uri="{BB962C8B-B14F-4D97-AF65-F5344CB8AC3E}">
        <p14:creationId xmlns:p14="http://schemas.microsoft.com/office/powerpoint/2010/main" val="107797107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857625" y="369328"/>
            <a:ext cx="5417575" cy="1923219"/>
          </a:xfrm>
        </p:spPr>
        <p:txBody>
          <a:bodyPr/>
          <a:lstStyle/>
          <a:p>
            <a:r>
              <a:rPr lang="en-US" b="1" u="sng" dirty="0"/>
              <a:t>Translations OF THE BIBLE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4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250531" y="2292547"/>
            <a:ext cx="4703898" cy="3904530"/>
          </a:xfrm>
        </p:spPr>
        <p:txBody>
          <a:bodyPr/>
          <a:lstStyle/>
          <a:p>
            <a:r>
              <a:rPr lang="en-US" sz="3480" dirty="0"/>
              <a:t>The process of translating the Bible from the original Hebrew and Greek into a modern language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32613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357313" y="1091373"/>
            <a:ext cx="5893594" cy="248081"/>
          </a:xfrm>
        </p:spPr>
        <p:txBody>
          <a:bodyPr/>
          <a:lstStyle/>
          <a:p>
            <a:r>
              <a:rPr lang="en-US" dirty="0"/>
              <a:t>Translations of the bible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half" idx="14"/>
          </p:nvPr>
        </p:nvPicPr>
        <p:blipFill rotWithShape="1">
          <a:blip r:embed="rId2"/>
          <a:srcRect l="18210" t="3312" r="20904" b="2443"/>
          <a:stretch/>
        </p:blipFill>
        <p:spPr>
          <a:xfrm>
            <a:off x="4938116" y="1785938"/>
            <a:ext cx="2911079" cy="387548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 LEVELS OF TRANSLATION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1308199" y="2232422"/>
            <a:ext cx="3567410" cy="3221385"/>
          </a:xfrm>
        </p:spPr>
        <p:txBody>
          <a:bodyPr>
            <a:noAutofit/>
          </a:bodyPr>
          <a:lstStyle/>
          <a:p>
            <a:pPr marL="271229" indent="-271229">
              <a:lnSpc>
                <a:spcPct val="150000"/>
              </a:lnSpc>
              <a:buFont typeface="+mj-lt"/>
              <a:buAutoNum type="arabicPeriod"/>
            </a:pPr>
            <a:r>
              <a:rPr lang="en-US" sz="2531" dirty="0"/>
              <a:t>Complete Equivalent</a:t>
            </a:r>
          </a:p>
          <a:p>
            <a:pPr marL="271229" indent="-271229">
              <a:lnSpc>
                <a:spcPct val="150000"/>
              </a:lnSpc>
              <a:buFont typeface="+mj-lt"/>
              <a:buAutoNum type="arabicPeriod"/>
            </a:pPr>
            <a:r>
              <a:rPr lang="en-US" sz="2531" dirty="0"/>
              <a:t>Thought for thought</a:t>
            </a:r>
          </a:p>
          <a:p>
            <a:pPr marL="271229" indent="-271229">
              <a:lnSpc>
                <a:spcPct val="150000"/>
              </a:lnSpc>
              <a:buFont typeface="+mj-lt"/>
              <a:buAutoNum type="arabicPeriod"/>
            </a:pPr>
            <a:r>
              <a:rPr lang="en-US" sz="2531" dirty="0"/>
              <a:t>Paraphrase</a:t>
            </a:r>
          </a:p>
        </p:txBody>
      </p:sp>
    </p:spTree>
    <p:extLst>
      <p:ext uri="{BB962C8B-B14F-4D97-AF65-F5344CB8AC3E}">
        <p14:creationId xmlns:p14="http://schemas.microsoft.com/office/powerpoint/2010/main" val="24652041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half" idx="14"/>
          </p:nvPr>
        </p:nvPicPr>
        <p:blipFill>
          <a:blip r:embed="rId2"/>
          <a:srcRect l="14673" r="1467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Complete </a:t>
            </a:r>
            <a:r>
              <a:rPr lang="en-US" dirty="0" err="1"/>
              <a:t>equivilent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1357312" y="2049363"/>
            <a:ext cx="3420071" cy="3730377"/>
          </a:xfrm>
        </p:spPr>
        <p:txBody>
          <a:bodyPr>
            <a:noAutofit/>
          </a:bodyPr>
          <a:lstStyle/>
          <a:p>
            <a:r>
              <a:rPr lang="en-US" sz="2109" dirty="0"/>
              <a:t>Interlinear Bible</a:t>
            </a:r>
          </a:p>
          <a:p>
            <a:r>
              <a:rPr lang="en-US" sz="2109" dirty="0"/>
              <a:t>New American Standard</a:t>
            </a:r>
          </a:p>
          <a:p>
            <a:r>
              <a:rPr lang="en-US" sz="2109" dirty="0"/>
              <a:t>Amplified Bible</a:t>
            </a:r>
          </a:p>
          <a:p>
            <a:r>
              <a:rPr lang="en-US" sz="2109" dirty="0"/>
              <a:t>English Standard Version</a:t>
            </a:r>
          </a:p>
          <a:p>
            <a:r>
              <a:rPr lang="en-US" sz="2109" dirty="0"/>
              <a:t>New King James</a:t>
            </a:r>
          </a:p>
          <a:p>
            <a:r>
              <a:rPr lang="en-US" sz="2109" dirty="0"/>
              <a:t>Amplified</a:t>
            </a:r>
          </a:p>
          <a:p>
            <a:r>
              <a:rPr lang="en-US" sz="2109" dirty="0"/>
              <a:t>King James (received Text)</a:t>
            </a:r>
          </a:p>
        </p:txBody>
      </p:sp>
    </p:spTree>
    <p:extLst>
      <p:ext uri="{BB962C8B-B14F-4D97-AF65-F5344CB8AC3E}">
        <p14:creationId xmlns:p14="http://schemas.microsoft.com/office/powerpoint/2010/main" val="272212521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half" idx="14"/>
          </p:nvPr>
        </p:nvPicPr>
        <p:blipFill>
          <a:blip r:embed="rId2"/>
          <a:srcRect l="14673" r="1467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Thought for thought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1357313" y="2303859"/>
            <a:ext cx="3455789" cy="3221385"/>
          </a:xfrm>
        </p:spPr>
        <p:txBody>
          <a:bodyPr>
            <a:normAutofit lnSpcReduction="10000"/>
          </a:bodyPr>
          <a:lstStyle/>
          <a:p>
            <a:r>
              <a:rPr lang="en-US" sz="2321" dirty="0"/>
              <a:t>New International Version</a:t>
            </a:r>
          </a:p>
          <a:p>
            <a:r>
              <a:rPr lang="en-US" sz="2321" dirty="0"/>
              <a:t>New international Readers Version</a:t>
            </a:r>
          </a:p>
          <a:p>
            <a:r>
              <a:rPr lang="en-US" sz="2321" dirty="0"/>
              <a:t>New Century Version</a:t>
            </a:r>
          </a:p>
          <a:p>
            <a:r>
              <a:rPr lang="en-US" sz="2321" dirty="0"/>
              <a:t>New Living Translation</a:t>
            </a:r>
          </a:p>
          <a:p>
            <a:r>
              <a:rPr lang="en-US" sz="2321" dirty="0"/>
              <a:t>Holman Christian Standard Bible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6951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half" idx="14"/>
          </p:nvPr>
        </p:nvPicPr>
        <p:blipFill>
          <a:blip r:embed="rId2"/>
          <a:srcRect l="14673" r="1467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Paraphrase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1357313" y="2125266"/>
            <a:ext cx="3536156" cy="3654475"/>
          </a:xfrm>
        </p:spPr>
        <p:txBody>
          <a:bodyPr>
            <a:noAutofit/>
          </a:bodyPr>
          <a:lstStyle/>
          <a:p>
            <a:r>
              <a:rPr lang="en-US" sz="1898" dirty="0"/>
              <a:t>The Message</a:t>
            </a:r>
          </a:p>
          <a:p>
            <a:r>
              <a:rPr lang="en-US" sz="1898" dirty="0"/>
              <a:t>The Living Bible</a:t>
            </a:r>
          </a:p>
          <a:p>
            <a:r>
              <a:rPr lang="en-US" sz="1898" dirty="0"/>
              <a:t>Philips Paraphrase</a:t>
            </a:r>
          </a:p>
          <a:p>
            <a:r>
              <a:rPr lang="en-US" sz="1898" dirty="0"/>
              <a:t>God’s Word</a:t>
            </a:r>
          </a:p>
          <a:p>
            <a:r>
              <a:rPr lang="en-US" sz="1898" dirty="0"/>
              <a:t>God’s Word</a:t>
            </a:r>
          </a:p>
          <a:p>
            <a:r>
              <a:rPr lang="en-US" sz="1898" dirty="0"/>
              <a:t>Good News</a:t>
            </a:r>
          </a:p>
          <a:p>
            <a:r>
              <a:rPr lang="en-US" sz="1898" dirty="0"/>
              <a:t>Holman Christian Standard Bible</a:t>
            </a:r>
          </a:p>
          <a:p>
            <a:endParaRPr lang="en-US" sz="1898" dirty="0"/>
          </a:p>
        </p:txBody>
      </p:sp>
    </p:spTree>
    <p:extLst>
      <p:ext uri="{BB962C8B-B14F-4D97-AF65-F5344CB8AC3E}">
        <p14:creationId xmlns:p14="http://schemas.microsoft.com/office/powerpoint/2010/main" val="4018467384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1" y="323386"/>
            <a:ext cx="9058739" cy="628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727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19" dirty="0"/>
              <a:t>Translation reading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285750" y="2223492"/>
            <a:ext cx="8858250" cy="4378030"/>
          </a:xfrm>
        </p:spPr>
        <p:txBody>
          <a:bodyPr numCol="2">
            <a:noAutofit/>
          </a:bodyPr>
          <a:lstStyle/>
          <a:p>
            <a:r>
              <a:rPr lang="en-US" sz="3200" dirty="0"/>
              <a:t>KJV — 12 </a:t>
            </a:r>
          </a:p>
          <a:p>
            <a:r>
              <a:rPr lang="en-US" sz="3200" dirty="0"/>
              <a:t>NRSV — 11 </a:t>
            </a:r>
          </a:p>
          <a:p>
            <a:r>
              <a:rPr lang="en-US" sz="3200" dirty="0"/>
              <a:t>NASB — 11 </a:t>
            </a:r>
          </a:p>
          <a:p>
            <a:r>
              <a:rPr lang="en-US" sz="3200" dirty="0"/>
              <a:t>ESV — 10 </a:t>
            </a:r>
          </a:p>
          <a:p>
            <a:r>
              <a:rPr lang="en-US" sz="3200" dirty="0"/>
              <a:t>HCSB — 7-8 </a:t>
            </a:r>
          </a:p>
          <a:p>
            <a:r>
              <a:rPr lang="en-US" sz="3200" dirty="0"/>
              <a:t>NIV — 7-8 </a:t>
            </a:r>
          </a:p>
          <a:p>
            <a:r>
              <a:rPr lang="en-US" sz="3200" dirty="0"/>
              <a:t>CEB — 7 </a:t>
            </a:r>
          </a:p>
          <a:p>
            <a:endParaRPr lang="en-US" sz="3200" dirty="0"/>
          </a:p>
          <a:p>
            <a:r>
              <a:rPr lang="en-US" sz="3200" dirty="0"/>
              <a:t>CSB — 7</a:t>
            </a:r>
          </a:p>
          <a:p>
            <a:r>
              <a:rPr lang="en-US" sz="3200" dirty="0"/>
              <a:t>NKJV — 7 </a:t>
            </a:r>
          </a:p>
          <a:p>
            <a:r>
              <a:rPr lang="en-US" sz="3200" dirty="0"/>
              <a:t>NLT — 6 </a:t>
            </a:r>
          </a:p>
          <a:p>
            <a:r>
              <a:rPr lang="en-US" sz="3200" dirty="0"/>
              <a:t>GW — 5 </a:t>
            </a:r>
          </a:p>
          <a:p>
            <a:r>
              <a:rPr lang="en-US" sz="3200" dirty="0"/>
              <a:t>Message — 4-5 </a:t>
            </a:r>
          </a:p>
          <a:p>
            <a:r>
              <a:rPr lang="en-US" sz="3200" dirty="0"/>
              <a:t>NCV — 3 </a:t>
            </a:r>
          </a:p>
          <a:p>
            <a:r>
              <a:rPr lang="en-US" sz="3200" dirty="0" err="1"/>
              <a:t>NIrV</a:t>
            </a:r>
            <a:r>
              <a:rPr lang="en-US" sz="3200" dirty="0"/>
              <a:t> — 3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937861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2851" y="642939"/>
            <a:ext cx="6377940" cy="1293028"/>
          </a:xfrm>
        </p:spPr>
        <p:txBody>
          <a:bodyPr>
            <a:normAutofit/>
          </a:bodyPr>
          <a:lstStyle/>
          <a:p>
            <a:r>
              <a:rPr lang="en-US" dirty="0"/>
              <a:t>TRANSLATIONS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85750" y="1884557"/>
            <a:ext cx="8568318" cy="4661209"/>
          </a:xfrm>
        </p:spPr>
        <p:txBody>
          <a:bodyPr>
            <a:normAutofit/>
          </a:bodyPr>
          <a:lstStyle/>
          <a:p>
            <a:r>
              <a:rPr lang="en-US" sz="3600" dirty="0"/>
              <a:t>The best translation of the Bible is one that is Accurate, Faithful, and Readable.</a:t>
            </a:r>
          </a:p>
          <a:p>
            <a:r>
              <a:rPr lang="en-US" sz="3600" dirty="0"/>
              <a:t>All Translations are Interpretations of the Scripture.</a:t>
            </a:r>
          </a:p>
          <a:p>
            <a:r>
              <a:rPr lang="en-US" sz="3600" dirty="0"/>
              <a:t>Translations will help define and simplify words and phrases in Scripture.</a:t>
            </a:r>
          </a:p>
        </p:txBody>
      </p:sp>
    </p:spTree>
    <p:extLst>
      <p:ext uri="{BB962C8B-B14F-4D97-AF65-F5344CB8AC3E}">
        <p14:creationId xmlns:p14="http://schemas.microsoft.com/office/powerpoint/2010/main" val="97736900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CAE6E0-2CC9-1A4D-84E7-7914EAD6B6E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764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FDCD-C68E-544E-8508-17146E62D1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OLD TESTAMENT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13D2E-46C6-8D42-8190-DA735D7B02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BOOKS OF THE BIBLE</a:t>
            </a:r>
          </a:p>
        </p:txBody>
      </p:sp>
    </p:spTree>
    <p:extLst>
      <p:ext uri="{BB962C8B-B14F-4D97-AF65-F5344CB8AC3E}">
        <p14:creationId xmlns:p14="http://schemas.microsoft.com/office/powerpoint/2010/main" val="273092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93CDBB-7BCB-5844-8083-56850CEA3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57313" y="1091373"/>
            <a:ext cx="5893594" cy="248081"/>
          </a:xfrm>
        </p:spPr>
        <p:txBody>
          <a:bodyPr/>
          <a:lstStyle/>
          <a:p>
            <a:r>
              <a:rPr lang="en-US" dirty="0"/>
              <a:t>BOOKS OF THE BIBLE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CDA92B-B2AE-9B40-B64F-79F4C5BD81C5}"/>
              </a:ext>
            </a:extLst>
          </p:cNvPr>
          <p:cNvSpPr>
            <a:spLocks noGrp="1"/>
          </p:cNvSpPr>
          <p:nvPr>
            <p:ph type="pic" sz="half" idx="14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4564E8-7320-624A-A557-E409E636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/>
              <a:t>torah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F090FD-6656-1547-97A6-10A064B49265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GENESIS</a:t>
            </a:r>
          </a:p>
          <a:p>
            <a:r>
              <a:rPr lang="en-US" sz="4000" dirty="0"/>
              <a:t>EXODUS</a:t>
            </a:r>
          </a:p>
          <a:p>
            <a:r>
              <a:rPr lang="en-US" sz="4000" dirty="0"/>
              <a:t>LEVITICUS</a:t>
            </a:r>
          </a:p>
          <a:p>
            <a:r>
              <a:rPr lang="en-US" sz="4000" dirty="0"/>
              <a:t>NUMBERS</a:t>
            </a:r>
          </a:p>
          <a:p>
            <a:r>
              <a:rPr lang="en-US" sz="4000" dirty="0"/>
              <a:t>DEUTERONOMY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952471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5C81F2-AC83-1244-B2C3-B76E05FE49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4E1C48-59E2-B245-AC00-F70265046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BOOKS OF HISTORY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CB41FF-523D-6344-B3BB-B1C98EC8D5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numCol="2">
            <a:normAutofit/>
          </a:bodyPr>
          <a:lstStyle/>
          <a:p>
            <a:r>
              <a:rPr lang="en-US" sz="4000" dirty="0"/>
              <a:t>JOSHUA</a:t>
            </a:r>
          </a:p>
          <a:p>
            <a:r>
              <a:rPr lang="en-US" sz="4000" dirty="0"/>
              <a:t>JUDGES RUTH</a:t>
            </a:r>
          </a:p>
          <a:p>
            <a:r>
              <a:rPr lang="en-US" sz="4000" dirty="0"/>
              <a:t>1 &amp; 2 SAMUEL</a:t>
            </a:r>
          </a:p>
          <a:p>
            <a:r>
              <a:rPr lang="en-US" sz="4000" dirty="0"/>
              <a:t>1 &amp; 2 KINGS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r>
              <a:rPr lang="en-US" sz="3600" dirty="0"/>
              <a:t>1 &amp; 2 CHRONICLES</a:t>
            </a:r>
          </a:p>
          <a:p>
            <a:r>
              <a:rPr lang="en-US" sz="4000" dirty="0"/>
              <a:t>EZRA</a:t>
            </a:r>
          </a:p>
          <a:p>
            <a:r>
              <a:rPr lang="en-US" sz="4000" dirty="0"/>
              <a:t>NEHEMIAH </a:t>
            </a:r>
          </a:p>
          <a:p>
            <a:r>
              <a:rPr lang="en-US" sz="4000" dirty="0"/>
              <a:t>ESTHER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81359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B60B91-BB41-9A44-985B-5672AE6C12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20CF2A-C8F7-B442-822C-E763316A169F}"/>
              </a:ext>
            </a:extLst>
          </p:cNvPr>
          <p:cNvSpPr>
            <a:spLocks noGrp="1"/>
          </p:cNvSpPr>
          <p:nvPr>
            <p:ph type="pic" sz="half" idx="14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31789E-F047-AD48-BACD-3A4CCB42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POETRY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FED10A-5D86-3849-A197-5675D704D9DF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JOB </a:t>
            </a:r>
          </a:p>
          <a:p>
            <a:r>
              <a:rPr lang="en-US" sz="4400" dirty="0"/>
              <a:t>PSALMS</a:t>
            </a:r>
          </a:p>
          <a:p>
            <a:r>
              <a:rPr lang="en-US" sz="4400" dirty="0"/>
              <a:t>PROVERBS</a:t>
            </a:r>
          </a:p>
          <a:p>
            <a:r>
              <a:rPr lang="en-US" sz="4400" dirty="0"/>
              <a:t>ECCLESIATES</a:t>
            </a:r>
          </a:p>
          <a:p>
            <a:r>
              <a:rPr lang="en-US" sz="4400" dirty="0"/>
              <a:t>SONG OF SOLOMON</a:t>
            </a:r>
          </a:p>
        </p:txBody>
      </p:sp>
    </p:spTree>
    <p:extLst>
      <p:ext uri="{BB962C8B-B14F-4D97-AF65-F5344CB8AC3E}">
        <p14:creationId xmlns:p14="http://schemas.microsoft.com/office/powerpoint/2010/main" val="124228734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159790-2B69-1243-977D-2A8ABAD515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7F82EA-F1CF-FC49-8C2F-A72A9DF50434}"/>
              </a:ext>
            </a:extLst>
          </p:cNvPr>
          <p:cNvSpPr>
            <a:spLocks noGrp="1"/>
          </p:cNvSpPr>
          <p:nvPr>
            <p:ph type="pic" sz="half" idx="14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FC600E-954E-234A-A025-DE680737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MAJOR PROPHETS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6146F7-2D86-D047-A541-2B3EEE1760C8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ISAIAH</a:t>
            </a:r>
          </a:p>
          <a:p>
            <a:r>
              <a:rPr lang="en-US" sz="4400" u="sng" dirty="0"/>
              <a:t>JEREMIAH- LAMATATIONS</a:t>
            </a:r>
          </a:p>
          <a:p>
            <a:r>
              <a:rPr lang="en-US" sz="4400" dirty="0"/>
              <a:t>EZEKIEL</a:t>
            </a:r>
          </a:p>
          <a:p>
            <a:r>
              <a:rPr lang="en-US" sz="4400" dirty="0"/>
              <a:t>DANIEL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890724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41E0C1-F418-1E43-BFBE-856275B80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F228C6-711B-B94C-9C56-8B5EFBF56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MINOR PROPHETS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8D21E-6380-9249-80C3-A2EB193D61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numCol="2">
            <a:normAutofit/>
          </a:bodyPr>
          <a:lstStyle/>
          <a:p>
            <a:r>
              <a:rPr lang="en-US" sz="3600" dirty="0"/>
              <a:t>HOSEA</a:t>
            </a:r>
          </a:p>
          <a:p>
            <a:r>
              <a:rPr lang="en-US" sz="3600" dirty="0"/>
              <a:t>JOEL</a:t>
            </a:r>
          </a:p>
          <a:p>
            <a:r>
              <a:rPr lang="en-US" sz="3600" dirty="0"/>
              <a:t>AMOS</a:t>
            </a:r>
          </a:p>
          <a:p>
            <a:r>
              <a:rPr lang="en-US" sz="3600" dirty="0"/>
              <a:t>OBADIAH</a:t>
            </a:r>
          </a:p>
          <a:p>
            <a:r>
              <a:rPr lang="en-US" sz="3600" dirty="0"/>
              <a:t>JOHAH</a:t>
            </a:r>
          </a:p>
          <a:p>
            <a:r>
              <a:rPr lang="en-US" sz="3600" dirty="0"/>
              <a:t>MICAH</a:t>
            </a:r>
          </a:p>
          <a:p>
            <a:r>
              <a:rPr lang="en-US" sz="3600" dirty="0"/>
              <a:t>NAHUM</a:t>
            </a:r>
          </a:p>
          <a:p>
            <a:r>
              <a:rPr lang="en-US" sz="3600" dirty="0"/>
              <a:t>HABUKKUK </a:t>
            </a:r>
          </a:p>
          <a:p>
            <a:r>
              <a:rPr lang="en-US" sz="3600" dirty="0"/>
              <a:t>ZEPHANIAH</a:t>
            </a:r>
          </a:p>
          <a:p>
            <a:r>
              <a:rPr lang="en-US" sz="3600" dirty="0"/>
              <a:t>HAGGAI</a:t>
            </a:r>
          </a:p>
          <a:p>
            <a:r>
              <a:rPr lang="en-US" sz="3600" dirty="0"/>
              <a:t>ZACHARIAH</a:t>
            </a:r>
          </a:p>
          <a:p>
            <a:r>
              <a:rPr lang="en-US" sz="3600" dirty="0"/>
              <a:t>MALACHI</a:t>
            </a:r>
          </a:p>
        </p:txBody>
      </p:sp>
    </p:spTree>
    <p:extLst>
      <p:ext uri="{BB962C8B-B14F-4D97-AF65-F5344CB8AC3E}">
        <p14:creationId xmlns:p14="http://schemas.microsoft.com/office/powerpoint/2010/main" val="223208357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16</TotalTime>
  <Words>355</Words>
  <Application>Microsoft Macintosh PowerPoint</Application>
  <PresentationFormat>On-screen Show (4:3)</PresentationFormat>
  <Paragraphs>142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Avenir Next</vt:lpstr>
      <vt:lpstr>Avenir Next Medium</vt:lpstr>
      <vt:lpstr>Century Gothic</vt:lpstr>
      <vt:lpstr>DIN Alternate</vt:lpstr>
      <vt:lpstr>DIN Condensed</vt:lpstr>
      <vt:lpstr>Vapor Trail</vt:lpstr>
      <vt:lpstr>PowerPoint Presentation</vt:lpstr>
      <vt:lpstr>PowerPoint Presentation</vt:lpstr>
      <vt:lpstr>PowerPoint Presentation</vt:lpstr>
      <vt:lpstr>OLD TESTAMENT</vt:lpstr>
      <vt:lpstr>The torah</vt:lpstr>
      <vt:lpstr>BOOKS OF HISTORY</vt:lpstr>
      <vt:lpstr>POETRY</vt:lpstr>
      <vt:lpstr>MAJOR PROPHETS</vt:lpstr>
      <vt:lpstr>MINOR PROPHETS</vt:lpstr>
      <vt:lpstr>NEW TESTAMENT</vt:lpstr>
      <vt:lpstr>The gospels</vt:lpstr>
      <vt:lpstr>HISTORY</vt:lpstr>
      <vt:lpstr>THE EPISTLES</vt:lpstr>
      <vt:lpstr>PROPHECY</vt:lpstr>
      <vt:lpstr>PowerPoint Presentation</vt:lpstr>
      <vt:lpstr>dispensations</vt:lpstr>
      <vt:lpstr>PowerPoint Presentation</vt:lpstr>
      <vt:lpstr>PowerPoint Presentation</vt:lpstr>
      <vt:lpstr>Textual criticism</vt:lpstr>
      <vt:lpstr>PowerPoint Presentation</vt:lpstr>
      <vt:lpstr>PowerPoint Presentation</vt:lpstr>
      <vt:lpstr>PowerPoint Presentation</vt:lpstr>
      <vt:lpstr>3 LEVELS OF TRANSLATION</vt:lpstr>
      <vt:lpstr>Complete equivilent</vt:lpstr>
      <vt:lpstr>Thought for thought</vt:lpstr>
      <vt:lpstr>Paraphrase </vt:lpstr>
      <vt:lpstr>PowerPoint Presentation</vt:lpstr>
      <vt:lpstr>Translation reading level</vt:lpstr>
      <vt:lpstr>TRANSLATIONS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Lofton</dc:creator>
  <cp:lastModifiedBy>Mary Lofton</cp:lastModifiedBy>
  <cp:revision>2</cp:revision>
  <dcterms:created xsi:type="dcterms:W3CDTF">2018-02-04T15:00:20Z</dcterms:created>
  <dcterms:modified xsi:type="dcterms:W3CDTF">2018-02-04T15:16:56Z</dcterms:modified>
</cp:coreProperties>
</file>