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82" r:id="rId2"/>
    <p:sldId id="256" r:id="rId3"/>
    <p:sldId id="3409" r:id="rId4"/>
    <p:sldId id="3398" r:id="rId5"/>
    <p:sldId id="3383" r:id="rId6"/>
    <p:sldId id="3384" r:id="rId7"/>
    <p:sldId id="3407" r:id="rId8"/>
    <p:sldId id="3388" r:id="rId9"/>
    <p:sldId id="3404" r:id="rId10"/>
    <p:sldId id="3400" r:id="rId11"/>
    <p:sldId id="3391" r:id="rId12"/>
    <p:sldId id="3392" r:id="rId13"/>
    <p:sldId id="3395" r:id="rId14"/>
    <p:sldId id="3396" r:id="rId15"/>
    <p:sldId id="3410" r:id="rId16"/>
    <p:sldId id="3389" r:id="rId17"/>
    <p:sldId id="3393" r:id="rId18"/>
    <p:sldId id="3386" r:id="rId19"/>
    <p:sldId id="3397" r:id="rId20"/>
    <p:sldId id="3411" r:id="rId21"/>
    <p:sldId id="3387" r:id="rId22"/>
    <p:sldId id="3390" r:id="rId23"/>
    <p:sldId id="3385" r:id="rId24"/>
    <p:sldId id="3403" r:id="rId25"/>
    <p:sldId id="3412" r:id="rId26"/>
    <p:sldId id="3394" r:id="rId27"/>
    <p:sldId id="3401" r:id="rId28"/>
    <p:sldId id="3402" r:id="rId29"/>
    <p:sldId id="3399" r:id="rId30"/>
    <p:sldId id="3413" r:id="rId31"/>
    <p:sldId id="3406" r:id="rId32"/>
    <p:sldId id="3405" r:id="rId33"/>
    <p:sldId id="34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238" autoAdjust="0"/>
  </p:normalViewPr>
  <p:slideViewPr>
    <p:cSldViewPr snapToGrid="0">
      <p:cViewPr varScale="1">
        <p:scale>
          <a:sx n="65" d="100"/>
          <a:sy n="65" d="100"/>
        </p:scale>
        <p:origin x="10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9392F-7B45-460F-9D4A-347E85AFFF22}" type="datetimeFigureOut">
              <a:rPr lang="en-US" smtClean="0"/>
              <a:t>8/5/2020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DD928-9D44-4AC9-9E8C-0E483AA25B7A}" type="slidenum">
              <a:rPr lang="en-US" smtClean="0"/>
              <a:t>‹#›</a:t>
            </a:fld>
            <a:endParaRPr lang="en-US"/>
          </a:p>
        </p:txBody>
      </p:sp>
    </p:spTree>
    <p:extLst>
      <p:ext uri="{BB962C8B-B14F-4D97-AF65-F5344CB8AC3E}">
        <p14:creationId xmlns:p14="http://schemas.microsoft.com/office/powerpoint/2010/main" val="342705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5" name="Google Shape;1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550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390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00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87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502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574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65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475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371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8768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731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897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521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77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250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396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29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9706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31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5061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gn="l">
              <a:lnSpc>
                <a:spcPts val="1300"/>
              </a:lnSpc>
              <a:buFont typeface="Arial" panose="020B0604020202020204" pitchFamily="34" charset="0"/>
              <a:buNone/>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32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125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33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453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88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29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796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742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82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02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4"/>
        <p:cNvGrpSpPr/>
        <p:nvPr/>
      </p:nvGrpSpPr>
      <p:grpSpPr>
        <a:xfrm>
          <a:off x="0" y="0"/>
          <a:ext cx="0" cy="0"/>
          <a:chOff x="0" y="0"/>
          <a:chExt cx="0" cy="0"/>
        </a:xfrm>
      </p:grpSpPr>
      <p:sp>
        <p:nvSpPr>
          <p:cNvPr id="5575" name="Google Shape;5575;g5bfc3a1641_0_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6" name="Google Shape;5576;g5bfc3a1641_0_49: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a:lnSpc>
                <a:spcPct val="115000"/>
              </a:lnSpc>
              <a:buClr>
                <a:srgbClr val="000000"/>
              </a:buClr>
              <a:buSzPts val="1100"/>
            </a:pPr>
            <a:endParaRPr lang="en-US" sz="1300" dirty="0">
              <a:solidFill>
                <a:schemeClr val="dk1"/>
              </a:solidFill>
            </a:endParaRPr>
          </a:p>
        </p:txBody>
      </p:sp>
      <p:sp>
        <p:nvSpPr>
          <p:cNvPr id="5577" name="Google Shape;5577;g5bfc3a1641_0_49: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11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060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D96D0-23D2-4E85-BFE8-17432839E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38B2E1-FBCA-47BE-A892-D7B5E4835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069186-F6BA-4DFE-9D5D-FD6C3B755F07}"/>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5" name="Footer Placeholder 4">
            <a:extLst>
              <a:ext uri="{FF2B5EF4-FFF2-40B4-BE49-F238E27FC236}">
                <a16:creationId xmlns:a16="http://schemas.microsoft.com/office/drawing/2014/main" xmlns="" id="{0AFC7366-E303-4CBF-9C12-F7FCACE02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097450-2F30-4852-8D86-01CF4DBB47AE}"/>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137497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FF231-8092-4A05-B75B-40BAB174A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22CED2A-BBCD-4E6A-A4D0-9236C43600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E7B907-F83A-4446-8C40-7DF6993A6E56}"/>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5" name="Footer Placeholder 4">
            <a:extLst>
              <a:ext uri="{FF2B5EF4-FFF2-40B4-BE49-F238E27FC236}">
                <a16:creationId xmlns:a16="http://schemas.microsoft.com/office/drawing/2014/main" xmlns="" id="{DAD19830-DB2D-42AD-90AA-13A246BEC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65253A-0674-4816-9A3E-F7FADAEE4490}"/>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163600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364329-E57C-4A44-870B-33D257B473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3C42B9B-2CDC-4353-A2DE-AE2FFC43A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D33E4E-6453-4540-A6CB-449A1571F1B3}"/>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5" name="Footer Placeholder 4">
            <a:extLst>
              <a:ext uri="{FF2B5EF4-FFF2-40B4-BE49-F238E27FC236}">
                <a16:creationId xmlns:a16="http://schemas.microsoft.com/office/drawing/2014/main" xmlns="" id="{4BB50E90-465C-4E78-89C0-BA02EF0D2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87AD3A-4575-4E87-9F66-7B7C74134BCC}"/>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3125815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title slide, headshot">
    <p:spTree>
      <p:nvGrpSpPr>
        <p:cNvPr id="1" name=""/>
        <p:cNvGrpSpPr/>
        <p:nvPr/>
      </p:nvGrpSpPr>
      <p:grpSpPr>
        <a:xfrm>
          <a:off x="0" y="0"/>
          <a:ext cx="0" cy="0"/>
          <a:chOff x="0" y="0"/>
          <a:chExt cx="0" cy="0"/>
        </a:xfrm>
      </p:grpSpPr>
      <p:sp>
        <p:nvSpPr>
          <p:cNvPr id="24" name="Text Placeholder 9"/>
          <p:cNvSpPr>
            <a:spLocks noGrp="1"/>
          </p:cNvSpPr>
          <p:nvPr>
            <p:ph type="body" sz="quarter" idx="10" hasCustomPrompt="1"/>
          </p:nvPr>
        </p:nvSpPr>
        <p:spPr>
          <a:xfrm>
            <a:off x="2215445" y="5016563"/>
            <a:ext cx="6378222" cy="413812"/>
          </a:xfrm>
        </p:spPr>
        <p:txBody>
          <a:bodyPr anchor="t">
            <a:noAutofit/>
          </a:bodyPr>
          <a:lstStyle>
            <a:lvl1pPr marL="0" indent="0" algn="l">
              <a:buFontTx/>
              <a:buNone/>
              <a:defRPr sz="2833" b="1" baseline="0">
                <a:ln>
                  <a:noFill/>
                </a:ln>
                <a:solidFill>
                  <a:schemeClr val="tx2"/>
                </a:solidFill>
              </a:defRPr>
            </a:lvl1pPr>
            <a:lvl2pPr marL="10583" indent="0" algn="l">
              <a:tabLst/>
              <a:defRPr sz="2000">
                <a:solidFill>
                  <a:schemeClr val="tx2"/>
                </a:solidFill>
              </a:defRPr>
            </a:lvl2pPr>
          </a:lstStyle>
          <a:p>
            <a:pPr lvl="0"/>
            <a:r>
              <a:rPr lang="en-US"/>
              <a:t>Placeholder Name</a:t>
            </a:r>
          </a:p>
        </p:txBody>
      </p:sp>
      <p:pic>
        <p:nvPicPr>
          <p:cNvPr id="7" name="Picture 6">
            <a:extLst>
              <a:ext uri="{FF2B5EF4-FFF2-40B4-BE49-F238E27FC236}">
                <a16:creationId xmlns:a16="http://schemas.microsoft.com/office/drawing/2014/main" xmlns="" id="{226642C1-3B05-5C4D-88BA-0C90F3128C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074" y="977439"/>
            <a:ext cx="1773700" cy="266700"/>
          </a:xfrm>
          <a:prstGeom prst="rect">
            <a:avLst/>
          </a:prstGeom>
        </p:spPr>
      </p:pic>
      <p:sp>
        <p:nvSpPr>
          <p:cNvPr id="8" name="Title 1">
            <a:extLst>
              <a:ext uri="{FF2B5EF4-FFF2-40B4-BE49-F238E27FC236}">
                <a16:creationId xmlns:a16="http://schemas.microsoft.com/office/drawing/2014/main" xmlns="" id="{AF0F862C-B07C-9442-9E0E-2C06D2B973F5}"/>
              </a:ext>
            </a:extLst>
          </p:cNvPr>
          <p:cNvSpPr>
            <a:spLocks noGrp="1"/>
          </p:cNvSpPr>
          <p:nvPr>
            <p:ph type="title" hasCustomPrompt="1"/>
          </p:nvPr>
        </p:nvSpPr>
        <p:spPr>
          <a:xfrm>
            <a:off x="910735" y="1444636"/>
            <a:ext cx="10214466" cy="2658441"/>
          </a:xfrm>
        </p:spPr>
        <p:txBody>
          <a:bodyPr anchor="ctr">
            <a:noAutofit/>
          </a:bodyPr>
          <a:lstStyle>
            <a:lvl1pPr algn="l">
              <a:defRPr sz="6833" b="1" baseline="0">
                <a:ln>
                  <a:noFill/>
                </a:ln>
                <a:solidFill>
                  <a:schemeClr val="tx2"/>
                </a:solidFill>
              </a:defRPr>
            </a:lvl1pPr>
          </a:lstStyle>
          <a:p>
            <a:r>
              <a:rPr lang="en-US"/>
              <a:t>Your simple title</a:t>
            </a:r>
          </a:p>
        </p:txBody>
      </p:sp>
      <p:sp>
        <p:nvSpPr>
          <p:cNvPr id="10" name="Picture Placeholder 2">
            <a:extLst>
              <a:ext uri="{FF2B5EF4-FFF2-40B4-BE49-F238E27FC236}">
                <a16:creationId xmlns:a16="http://schemas.microsoft.com/office/drawing/2014/main" xmlns="" id="{F210B9E6-A65F-9448-AB28-DE553C191A57}"/>
              </a:ext>
            </a:extLst>
          </p:cNvPr>
          <p:cNvSpPr>
            <a:spLocks noGrp="1"/>
          </p:cNvSpPr>
          <p:nvPr>
            <p:ph type="pic" sz="quarter" idx="35" hasCustomPrompt="1"/>
          </p:nvPr>
        </p:nvSpPr>
        <p:spPr>
          <a:xfrm>
            <a:off x="910735" y="4737562"/>
            <a:ext cx="1142999" cy="1142999"/>
          </a:xfrm>
          <a:prstGeom prst="ellipse">
            <a:avLst/>
          </a:prstGeom>
          <a:pattFill prst="pct5">
            <a:fgClr>
              <a:schemeClr val="tx1"/>
            </a:fgClr>
            <a:bgClr>
              <a:schemeClr val="bg1">
                <a:lumMod val="85000"/>
              </a:schemeClr>
            </a:bgClr>
          </a:pattFill>
        </p:spPr>
        <p:txBody>
          <a:bodyPr anchor="t">
            <a:normAutofit/>
          </a:bodyPr>
          <a:lstStyle>
            <a:lvl1pPr marL="0" indent="0" algn="ctr">
              <a:buNone/>
              <a:defRPr sz="1000" b="0" i="0">
                <a:latin typeface="+mj-lt"/>
                <a:ea typeface="Source Sans Pro" charset="0"/>
                <a:cs typeface="Source Sans Pro" charset="0"/>
              </a:defRPr>
            </a:lvl1pPr>
          </a:lstStyle>
          <a:p>
            <a:pPr lvl="0"/>
            <a:r>
              <a:rPr lang="en-US"/>
              <a:t>headshot</a:t>
            </a:r>
          </a:p>
        </p:txBody>
      </p:sp>
      <p:sp>
        <p:nvSpPr>
          <p:cNvPr id="11" name="Text Placeholder 9">
            <a:extLst>
              <a:ext uri="{FF2B5EF4-FFF2-40B4-BE49-F238E27FC236}">
                <a16:creationId xmlns:a16="http://schemas.microsoft.com/office/drawing/2014/main" xmlns="" id="{9137B758-AD5F-7145-9718-4C4FF891946C}"/>
              </a:ext>
            </a:extLst>
          </p:cNvPr>
          <p:cNvSpPr>
            <a:spLocks noGrp="1"/>
          </p:cNvSpPr>
          <p:nvPr>
            <p:ph type="body" sz="quarter" idx="36" hasCustomPrompt="1"/>
          </p:nvPr>
        </p:nvSpPr>
        <p:spPr>
          <a:xfrm>
            <a:off x="2215445" y="5466119"/>
            <a:ext cx="6378222" cy="413812"/>
          </a:xfrm>
        </p:spPr>
        <p:txBody>
          <a:bodyPr anchor="t">
            <a:noAutofit/>
          </a:bodyPr>
          <a:lstStyle>
            <a:lvl1pPr marL="0" indent="0" algn="l">
              <a:buFontTx/>
              <a:buNone/>
              <a:defRPr sz="2000" b="0" baseline="0">
                <a:ln>
                  <a:noFill/>
                </a:ln>
                <a:solidFill>
                  <a:schemeClr val="tx2"/>
                </a:solidFill>
              </a:defRPr>
            </a:lvl1pPr>
            <a:lvl2pPr marL="10583" indent="0" algn="l">
              <a:tabLst/>
              <a:defRPr sz="2000">
                <a:solidFill>
                  <a:schemeClr val="tx2"/>
                </a:solidFill>
              </a:defRPr>
            </a:lvl2pPr>
          </a:lstStyle>
          <a:p>
            <a:pPr lvl="0"/>
            <a:r>
              <a:rPr lang="en-US"/>
              <a:t>Placeholder title, company</a:t>
            </a:r>
          </a:p>
        </p:txBody>
      </p:sp>
    </p:spTree>
    <p:extLst>
      <p:ext uri="{BB962C8B-B14F-4D97-AF65-F5344CB8AC3E}">
        <p14:creationId xmlns:p14="http://schemas.microsoft.com/office/powerpoint/2010/main" val="48171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dk2"/>
        </a:solidFill>
        <a:effectLst/>
      </p:bgPr>
    </p:bg>
    <p:spTree>
      <p:nvGrpSpPr>
        <p:cNvPr id="1" name="Shape 13"/>
        <p:cNvGrpSpPr/>
        <p:nvPr/>
      </p:nvGrpSpPr>
      <p:grpSpPr>
        <a:xfrm>
          <a:off x="0" y="0"/>
          <a:ext cx="0" cy="0"/>
          <a:chOff x="0" y="0"/>
          <a:chExt cx="0" cy="0"/>
        </a:xfrm>
      </p:grpSpPr>
      <p:pic>
        <p:nvPicPr>
          <p:cNvPr id="14" name="Google Shape;14;p2" descr="agenda.png"/>
          <p:cNvPicPr preferRelativeResize="0"/>
          <p:nvPr/>
        </p:nvPicPr>
        <p:blipFill rotWithShape="1">
          <a:blip r:embed="rId2">
            <a:alphaModFix/>
          </a:blip>
          <a:srcRect/>
          <a:stretch/>
        </p:blipFill>
        <p:spPr>
          <a:xfrm>
            <a:off x="0" y="1"/>
            <a:ext cx="12185438" cy="2770355"/>
          </a:xfrm>
          <a:prstGeom prst="rect">
            <a:avLst/>
          </a:prstGeom>
          <a:noFill/>
          <a:ln>
            <a:noFill/>
          </a:ln>
        </p:spPr>
      </p:pic>
      <p:sp>
        <p:nvSpPr>
          <p:cNvPr id="15" name="Google Shape;15;p2"/>
          <p:cNvSpPr txBox="1">
            <a:spLocks noGrp="1"/>
          </p:cNvSpPr>
          <p:nvPr>
            <p:ph type="sldNum" idx="12"/>
          </p:nvPr>
        </p:nvSpPr>
        <p:spPr>
          <a:xfrm>
            <a:off x="11732822" y="6608613"/>
            <a:ext cx="459200" cy="249300"/>
          </a:xfrm>
          <a:prstGeom prst="rect">
            <a:avLst/>
          </a:prstGeom>
          <a:noFill/>
          <a:ln>
            <a:noFill/>
          </a:ln>
        </p:spPr>
        <p:txBody>
          <a:bodyPr spcFirstLastPara="1" wrap="square" lIns="90700" tIns="45350" rIns="90700" bIns="45350" anchor="ctr" anchorCtr="0">
            <a:noAutofit/>
          </a:bodyPr>
          <a:lstStyle>
            <a:lvl1pPr marL="0" marR="0" lvl="0"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700"/>
              <a:buFont typeface="Arial"/>
              <a:buNone/>
              <a:defRPr sz="700" b="0" i="0" u="none" strike="noStrike" cap="none">
                <a:solidFill>
                  <a:schemeClr val="accent6"/>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
          <p:cNvSpPr txBox="1"/>
          <p:nvPr/>
        </p:nvSpPr>
        <p:spPr>
          <a:xfrm>
            <a:off x="10509504" y="6627932"/>
            <a:ext cx="1223200" cy="230100"/>
          </a:xfrm>
          <a:prstGeom prst="rect">
            <a:avLst/>
          </a:prstGeom>
          <a:noFill/>
          <a:ln>
            <a:noFill/>
          </a:ln>
        </p:spPr>
        <p:txBody>
          <a:bodyPr spcFirstLastPara="1" wrap="square" lIns="90700" tIns="45350" rIns="90700" bIns="4535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accent6"/>
                </a:solidFill>
                <a:latin typeface="Arial"/>
                <a:ea typeface="Arial"/>
                <a:cs typeface="Arial"/>
                <a:sym typeface="Arial"/>
              </a:rPr>
              <a:t>©</a:t>
            </a:r>
            <a:r>
              <a:rPr lang="en-US" sz="100" b="0" i="0" u="none" strike="noStrike" cap="none">
                <a:solidFill>
                  <a:schemeClr val="accent6"/>
                </a:solidFill>
                <a:latin typeface="Arial"/>
                <a:ea typeface="Arial"/>
                <a:cs typeface="Arial"/>
                <a:sym typeface="Arial"/>
              </a:rPr>
              <a:t> </a:t>
            </a:r>
            <a:r>
              <a:rPr lang="en-US" sz="600" b="0" i="0" u="none" strike="noStrike" cap="none">
                <a:solidFill>
                  <a:schemeClr val="accent6"/>
                </a:solidFill>
                <a:latin typeface="Arial"/>
                <a:ea typeface="Arial"/>
                <a:cs typeface="Arial"/>
                <a:sym typeface="Arial"/>
              </a:rPr>
              <a:t>athenahealth</a:t>
            </a:r>
            <a:endParaRPr sz="600" b="0"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31440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4492"/>
        <p:cNvGrpSpPr/>
        <p:nvPr/>
      </p:nvGrpSpPr>
      <p:grpSpPr>
        <a:xfrm>
          <a:off x="0" y="0"/>
          <a:ext cx="0" cy="0"/>
          <a:chOff x="0" y="0"/>
          <a:chExt cx="0" cy="0"/>
        </a:xfrm>
      </p:grpSpPr>
      <p:sp>
        <p:nvSpPr>
          <p:cNvPr id="4493" name="Google Shape;4493;p768"/>
          <p:cNvSpPr txBox="1">
            <a:spLocks noGrp="1"/>
          </p:cNvSpPr>
          <p:nvPr>
            <p:ph type="title"/>
          </p:nvPr>
        </p:nvSpPr>
        <p:spPr>
          <a:xfrm>
            <a:off x="452619" y="684217"/>
            <a:ext cx="11280500" cy="1097500"/>
          </a:xfrm>
          <a:prstGeom prst="rect">
            <a:avLst/>
          </a:prstGeom>
          <a:noFill/>
          <a:ln>
            <a:noFill/>
          </a:ln>
        </p:spPr>
        <p:txBody>
          <a:bodyPr spcFirstLastPara="1" wrap="square" lIns="130600" tIns="65325" rIns="130600" bIns="65325" anchor="t" anchorCtr="0">
            <a:noAutofit/>
          </a:bodyPr>
          <a:lstStyle>
            <a:lvl1pPr marR="0" lvl="0" algn="l" rtl="0">
              <a:lnSpc>
                <a:spcPct val="90000"/>
              </a:lnSpc>
              <a:spcBef>
                <a:spcPts val="0"/>
              </a:spcBef>
              <a:spcAft>
                <a:spcPts val="0"/>
              </a:spcAft>
              <a:buClr>
                <a:schemeClr val="dk2"/>
              </a:buClr>
              <a:buSzPts val="2900"/>
              <a:buFont typeface="Arial"/>
              <a:buNone/>
              <a:defRPr sz="2417"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500" b="0" i="0" u="none" strike="noStrike" cap="none">
                <a:solidFill>
                  <a:srgbClr val="000000"/>
                </a:solidFill>
                <a:latin typeface="Arial"/>
                <a:ea typeface="Arial"/>
                <a:cs typeface="Arial"/>
                <a:sym typeface="Arial"/>
              </a:defRPr>
            </a:lvl9pPr>
          </a:lstStyle>
          <a:p>
            <a:endParaRPr/>
          </a:p>
        </p:txBody>
      </p:sp>
      <p:sp>
        <p:nvSpPr>
          <p:cNvPr id="4494" name="Google Shape;4494;p768"/>
          <p:cNvSpPr txBox="1">
            <a:spLocks noGrp="1"/>
          </p:cNvSpPr>
          <p:nvPr>
            <p:ph type="sldNum" idx="12"/>
          </p:nvPr>
        </p:nvSpPr>
        <p:spPr>
          <a:xfrm>
            <a:off x="11732820" y="6608613"/>
            <a:ext cx="459251" cy="249251"/>
          </a:xfrm>
          <a:prstGeom prst="rect">
            <a:avLst/>
          </a:prstGeom>
          <a:noFill/>
          <a:ln>
            <a:noFill/>
          </a:ln>
        </p:spPr>
        <p:txBody>
          <a:bodyPr spcFirstLastPara="1" wrap="square" lIns="130600" tIns="65325" rIns="130600" bIns="65325" anchor="ctr" anchorCtr="0">
            <a:noAutofit/>
          </a:bodyPr>
          <a:lstStyle>
            <a:lvl1pPr marL="0" marR="0" lvl="0"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667" b="0" i="0" u="none" strike="noStrike" cap="none">
                <a:solidFill>
                  <a:schemeClr val="accent6"/>
                </a:solidFill>
                <a:latin typeface="Arial"/>
                <a:ea typeface="Arial"/>
                <a:cs typeface="Arial"/>
                <a:sym typeface="Arial"/>
              </a:defRPr>
            </a:lvl9pPr>
          </a:lstStyle>
          <a:p>
            <a:fld id="{00000000-1234-1234-1234-123412341234}" type="slidenum">
              <a:rPr lang="en-US" smtClean="0"/>
              <a:pPr/>
              <a:t>‹#›</a:t>
            </a:fld>
            <a:endParaRPr lang="en-US"/>
          </a:p>
        </p:txBody>
      </p:sp>
      <p:sp>
        <p:nvSpPr>
          <p:cNvPr id="4495" name="Google Shape;4495;p768"/>
          <p:cNvSpPr txBox="1"/>
          <p:nvPr/>
        </p:nvSpPr>
        <p:spPr>
          <a:xfrm>
            <a:off x="10513620" y="6608613"/>
            <a:ext cx="1219251" cy="249251"/>
          </a:xfrm>
          <a:prstGeom prst="rect">
            <a:avLst/>
          </a:prstGeom>
          <a:noFill/>
          <a:ln>
            <a:noFill/>
          </a:ln>
        </p:spPr>
        <p:txBody>
          <a:bodyPr spcFirstLastPara="1" wrap="square" lIns="108833" tIns="54437" rIns="108833" bIns="54437"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667" b="0" i="0" u="none" strike="noStrike" cap="none">
              <a:solidFill>
                <a:schemeClr val="accent6"/>
              </a:solidFill>
              <a:latin typeface="Arial"/>
              <a:ea typeface="Arial"/>
              <a:cs typeface="Arial"/>
              <a:sym typeface="Arial"/>
            </a:endParaRPr>
          </a:p>
        </p:txBody>
      </p:sp>
      <p:sp>
        <p:nvSpPr>
          <p:cNvPr id="4496" name="Google Shape;4496;p768"/>
          <p:cNvSpPr txBox="1">
            <a:spLocks noGrp="1"/>
          </p:cNvSpPr>
          <p:nvPr>
            <p:ph type="body" idx="1"/>
          </p:nvPr>
        </p:nvSpPr>
        <p:spPr>
          <a:xfrm>
            <a:off x="452617" y="6608613"/>
            <a:ext cx="10056751" cy="249251"/>
          </a:xfrm>
          <a:prstGeom prst="rect">
            <a:avLst/>
          </a:prstGeom>
          <a:noFill/>
          <a:ln>
            <a:noFill/>
          </a:ln>
        </p:spPr>
        <p:txBody>
          <a:bodyPr spcFirstLastPara="1" wrap="square" lIns="130600" tIns="65325" rIns="130600" bIns="65325" anchor="b" anchorCtr="0">
            <a:noAutofit/>
          </a:bodyPr>
          <a:lstStyle>
            <a:lvl1pPr marL="380990" marR="0" lvl="0" indent="-190495" algn="l" rtl="0">
              <a:lnSpc>
                <a:spcPct val="90000"/>
              </a:lnSpc>
              <a:spcBef>
                <a:spcPts val="1167"/>
              </a:spcBef>
              <a:spcAft>
                <a:spcPts val="0"/>
              </a:spcAft>
              <a:buClr>
                <a:schemeClr val="accent6"/>
              </a:buClr>
              <a:buSzPts val="800"/>
              <a:buFont typeface="Arial"/>
              <a:buNone/>
              <a:defRPr sz="667" b="0" i="0" u="none" strike="noStrike" cap="none">
                <a:solidFill>
                  <a:schemeClr val="accent6"/>
                </a:solidFill>
                <a:latin typeface="Arial"/>
                <a:ea typeface="Arial"/>
                <a:cs typeface="Arial"/>
                <a:sym typeface="Arial"/>
              </a:defRPr>
            </a:lvl1pPr>
            <a:lvl2pPr marL="761981" marR="0" lvl="1" indent="-190495" algn="l" rtl="0">
              <a:lnSpc>
                <a:spcPct val="90000"/>
              </a:lnSpc>
              <a:spcBef>
                <a:spcPts val="500"/>
              </a:spcBef>
              <a:spcAft>
                <a:spcPts val="0"/>
              </a:spcAft>
              <a:buClr>
                <a:schemeClr val="dk1"/>
              </a:buClr>
              <a:buSzPts val="800"/>
              <a:buFont typeface="Arial"/>
              <a:buNone/>
              <a:defRPr sz="667" b="0" i="0" u="none" strike="noStrike" cap="none">
                <a:solidFill>
                  <a:schemeClr val="dk1"/>
                </a:solidFill>
                <a:latin typeface="Arial"/>
                <a:ea typeface="Arial"/>
                <a:cs typeface="Arial"/>
                <a:sym typeface="Arial"/>
              </a:defRPr>
            </a:lvl2pPr>
            <a:lvl3pPr marL="1142971" marR="0" lvl="2" indent="-190495" algn="l" rtl="0">
              <a:lnSpc>
                <a:spcPct val="90000"/>
              </a:lnSpc>
              <a:spcBef>
                <a:spcPts val="500"/>
              </a:spcBef>
              <a:spcAft>
                <a:spcPts val="0"/>
              </a:spcAft>
              <a:buClr>
                <a:schemeClr val="dk1"/>
              </a:buClr>
              <a:buSzPts val="800"/>
              <a:buFont typeface="Arial"/>
              <a:buNone/>
              <a:defRPr sz="667" b="0" i="0" u="none" strike="noStrike" cap="none">
                <a:solidFill>
                  <a:schemeClr val="dk1"/>
                </a:solidFill>
                <a:latin typeface="Arial"/>
                <a:ea typeface="Arial"/>
                <a:cs typeface="Arial"/>
                <a:sym typeface="Arial"/>
              </a:defRPr>
            </a:lvl3pPr>
            <a:lvl4pPr marL="1523962" marR="0" lvl="3" indent="-190495" algn="l" rtl="0">
              <a:lnSpc>
                <a:spcPct val="90000"/>
              </a:lnSpc>
              <a:spcBef>
                <a:spcPts val="500"/>
              </a:spcBef>
              <a:spcAft>
                <a:spcPts val="0"/>
              </a:spcAft>
              <a:buClr>
                <a:schemeClr val="dk1"/>
              </a:buClr>
              <a:buSzPts val="800"/>
              <a:buFont typeface="Arial"/>
              <a:buNone/>
              <a:defRPr sz="667" b="0" i="0" u="none" strike="noStrike" cap="none">
                <a:solidFill>
                  <a:schemeClr val="dk1"/>
                </a:solidFill>
                <a:latin typeface="Arial"/>
                <a:ea typeface="Arial"/>
                <a:cs typeface="Arial"/>
                <a:sym typeface="Arial"/>
              </a:defRPr>
            </a:lvl4pPr>
            <a:lvl5pPr marL="1904952" marR="0" lvl="4" indent="-190495" algn="l" rtl="0">
              <a:lnSpc>
                <a:spcPct val="90000"/>
              </a:lnSpc>
              <a:spcBef>
                <a:spcPts val="500"/>
              </a:spcBef>
              <a:spcAft>
                <a:spcPts val="0"/>
              </a:spcAft>
              <a:buClr>
                <a:schemeClr val="dk1"/>
              </a:buClr>
              <a:buSzPts val="800"/>
              <a:buFont typeface="Arial"/>
              <a:buNone/>
              <a:defRPr sz="667" b="0" i="0" u="none" strike="noStrike" cap="none">
                <a:solidFill>
                  <a:schemeClr val="dk1"/>
                </a:solidFill>
                <a:latin typeface="Arial"/>
                <a:ea typeface="Arial"/>
                <a:cs typeface="Arial"/>
                <a:sym typeface="Arial"/>
              </a:defRPr>
            </a:lvl5pPr>
            <a:lvl6pPr marL="2285943" marR="0" lvl="5" indent="-328076" algn="l" rtl="0">
              <a:lnSpc>
                <a:spcPct val="90000"/>
              </a:lnSpc>
              <a:spcBef>
                <a:spcPts val="500"/>
              </a:spcBef>
              <a:spcAft>
                <a:spcPts val="0"/>
              </a:spcAft>
              <a:buClr>
                <a:schemeClr val="dk1"/>
              </a:buClr>
              <a:buSzPts val="2600"/>
              <a:buFont typeface="Arial"/>
              <a:buChar char="•"/>
              <a:defRPr sz="2167" b="0" i="0" u="none" strike="noStrike" cap="none">
                <a:solidFill>
                  <a:schemeClr val="dk1"/>
                </a:solidFill>
                <a:latin typeface="Arial"/>
                <a:ea typeface="Arial"/>
                <a:cs typeface="Arial"/>
                <a:sym typeface="Arial"/>
              </a:defRPr>
            </a:lvl6pPr>
            <a:lvl7pPr marL="2666933" marR="0" lvl="6" indent="-328076" algn="l" rtl="0">
              <a:lnSpc>
                <a:spcPct val="90000"/>
              </a:lnSpc>
              <a:spcBef>
                <a:spcPts val="500"/>
              </a:spcBef>
              <a:spcAft>
                <a:spcPts val="0"/>
              </a:spcAft>
              <a:buClr>
                <a:schemeClr val="dk1"/>
              </a:buClr>
              <a:buSzPts val="2600"/>
              <a:buFont typeface="Arial"/>
              <a:buChar char="•"/>
              <a:defRPr sz="2167" b="0" i="0" u="none" strike="noStrike" cap="none">
                <a:solidFill>
                  <a:schemeClr val="dk1"/>
                </a:solidFill>
                <a:latin typeface="Arial"/>
                <a:ea typeface="Arial"/>
                <a:cs typeface="Arial"/>
                <a:sym typeface="Arial"/>
              </a:defRPr>
            </a:lvl7pPr>
            <a:lvl8pPr marL="3047924" marR="0" lvl="7" indent="-328076" algn="l" rtl="0">
              <a:lnSpc>
                <a:spcPct val="90000"/>
              </a:lnSpc>
              <a:spcBef>
                <a:spcPts val="500"/>
              </a:spcBef>
              <a:spcAft>
                <a:spcPts val="0"/>
              </a:spcAft>
              <a:buClr>
                <a:schemeClr val="dk1"/>
              </a:buClr>
              <a:buSzPts val="2600"/>
              <a:buFont typeface="Arial"/>
              <a:buChar char="•"/>
              <a:defRPr sz="2167" b="0" i="0" u="none" strike="noStrike" cap="none">
                <a:solidFill>
                  <a:schemeClr val="dk1"/>
                </a:solidFill>
                <a:latin typeface="Arial"/>
                <a:ea typeface="Arial"/>
                <a:cs typeface="Arial"/>
                <a:sym typeface="Arial"/>
              </a:defRPr>
            </a:lvl8pPr>
            <a:lvl9pPr marL="3428914" marR="0" lvl="8" indent="-328076" algn="l" rtl="0">
              <a:lnSpc>
                <a:spcPct val="90000"/>
              </a:lnSpc>
              <a:spcBef>
                <a:spcPts val="500"/>
              </a:spcBef>
              <a:spcAft>
                <a:spcPts val="0"/>
              </a:spcAft>
              <a:buClr>
                <a:schemeClr val="dk1"/>
              </a:buClr>
              <a:buSzPts val="2600"/>
              <a:buFont typeface="Arial"/>
              <a:buChar char="•"/>
              <a:defRPr sz="21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7710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B4C85C-E4C0-43B6-83E7-E0FBC8635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C16978-63A8-440F-9145-6ACE7C27A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ED88DC-7452-4A36-B07E-F4892DBF51ED}"/>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5" name="Footer Placeholder 4">
            <a:extLst>
              <a:ext uri="{FF2B5EF4-FFF2-40B4-BE49-F238E27FC236}">
                <a16:creationId xmlns:a16="http://schemas.microsoft.com/office/drawing/2014/main" xmlns="" id="{8E92381B-F334-4F4F-8A91-E54684526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847705-FFFF-49F8-854D-FCF3FC4F64FB}"/>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171731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A19EB-85CB-4381-8635-56DED162A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D173C36-4386-4608-A9BD-C288C23853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AA75564-8695-40DB-8690-00B88C499EB5}"/>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5" name="Footer Placeholder 4">
            <a:extLst>
              <a:ext uri="{FF2B5EF4-FFF2-40B4-BE49-F238E27FC236}">
                <a16:creationId xmlns:a16="http://schemas.microsoft.com/office/drawing/2014/main" xmlns="" id="{A699B9B0-BB4B-4413-A7FB-B1A6D201F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0CFD6-D5A5-4FD6-9F78-1BD1CA362B49}"/>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352684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4A9FC-3BE1-49B9-83D8-F782CA159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DDEE41-7290-4907-B603-5C5B851916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71609BD-9232-4070-8356-E4F6AC600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FCF0E5-1870-4480-AA00-D58932518075}"/>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6" name="Footer Placeholder 5">
            <a:extLst>
              <a:ext uri="{FF2B5EF4-FFF2-40B4-BE49-F238E27FC236}">
                <a16:creationId xmlns:a16="http://schemas.microsoft.com/office/drawing/2014/main" xmlns="" id="{0CA4056B-F763-4003-AC42-5FF542EB5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99BA22-4B0E-4EEA-8AF5-641757B4C4A2}"/>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79274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89E4C-452E-4EEF-9A5D-55CD192DA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1EB735D-CE28-405C-80C7-2EE48B498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3DA2332-D6BD-4A78-B1A9-EF57EE2586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1039033-B39E-4C83-BDBD-6C286A7D9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1DC0495-5380-41B8-82D6-7AF56DA9BE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D777688-8A26-4EC6-9592-E9F3AD8D3F4D}"/>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8" name="Footer Placeholder 7">
            <a:extLst>
              <a:ext uri="{FF2B5EF4-FFF2-40B4-BE49-F238E27FC236}">
                <a16:creationId xmlns:a16="http://schemas.microsoft.com/office/drawing/2014/main" xmlns="" id="{CCFAAF01-0AB4-48C3-BA18-C250AFDFAF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04C2AB4-31E0-4346-AA5A-669246CA70C3}"/>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93265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EC32F-87F0-41EF-83FE-BD747A3DA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C43AA58-E640-4316-BF0A-F2B19FB3F608}"/>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4" name="Footer Placeholder 3">
            <a:extLst>
              <a:ext uri="{FF2B5EF4-FFF2-40B4-BE49-F238E27FC236}">
                <a16:creationId xmlns:a16="http://schemas.microsoft.com/office/drawing/2014/main" xmlns="" id="{8D2E17DD-37C4-4C08-AB99-A3570BBA6D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AE75526-E89C-4F55-9082-251C19AA140E}"/>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169965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B54E68-F20A-4ED9-96F5-FDD75C2098AA}"/>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3" name="Footer Placeholder 2">
            <a:extLst>
              <a:ext uri="{FF2B5EF4-FFF2-40B4-BE49-F238E27FC236}">
                <a16:creationId xmlns:a16="http://schemas.microsoft.com/office/drawing/2014/main" xmlns="" id="{5B94EB74-5360-433B-A672-BBCC096A3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4CEFDA5-03D2-4110-8503-020870064B24}"/>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130785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76C78-6D6A-477B-9312-7C6603611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5F04060-C19C-433F-9305-E53861C92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BE65CB-A05B-465B-862E-ACA0645A6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8AAB717-BAB6-41A4-9B5F-35C4AE1914D2}"/>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6" name="Footer Placeholder 5">
            <a:extLst>
              <a:ext uri="{FF2B5EF4-FFF2-40B4-BE49-F238E27FC236}">
                <a16:creationId xmlns:a16="http://schemas.microsoft.com/office/drawing/2014/main" xmlns="" id="{62ACF800-72ED-4DD9-9224-DF3033FD8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E70696-1A20-467D-9098-2EE396589D36}"/>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155977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2EABE-F0F6-47EF-ACED-3CAC2360D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F160C8-D5AD-42FF-BBC9-B5472CD14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2CABE7B-49FB-40A0-A55B-E903F6BE9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22DCD23-7D03-4332-978B-05CA428EBF21}"/>
              </a:ext>
            </a:extLst>
          </p:cNvPr>
          <p:cNvSpPr>
            <a:spLocks noGrp="1"/>
          </p:cNvSpPr>
          <p:nvPr>
            <p:ph type="dt" sz="half" idx="10"/>
          </p:nvPr>
        </p:nvSpPr>
        <p:spPr/>
        <p:txBody>
          <a:bodyPr/>
          <a:lstStyle/>
          <a:p>
            <a:fld id="{5797289A-2FBB-4C7E-9147-E43FFE4C732E}" type="datetimeFigureOut">
              <a:rPr lang="en-US" smtClean="0"/>
              <a:t>8/5/2020</a:t>
            </a:fld>
            <a:endParaRPr lang="en-US"/>
          </a:p>
        </p:txBody>
      </p:sp>
      <p:sp>
        <p:nvSpPr>
          <p:cNvPr id="6" name="Footer Placeholder 5">
            <a:extLst>
              <a:ext uri="{FF2B5EF4-FFF2-40B4-BE49-F238E27FC236}">
                <a16:creationId xmlns:a16="http://schemas.microsoft.com/office/drawing/2014/main" xmlns="" id="{8C2B8809-562E-4886-8844-DFE975C5E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92871AE-5317-4A37-A8DA-9C14B263BC0F}"/>
              </a:ext>
            </a:extLst>
          </p:cNvPr>
          <p:cNvSpPr>
            <a:spLocks noGrp="1"/>
          </p:cNvSpPr>
          <p:nvPr>
            <p:ph type="sldNum" sz="quarter" idx="12"/>
          </p:nvPr>
        </p:nvSpPr>
        <p:spPr/>
        <p:txBody>
          <a:bodyPr/>
          <a:lstStyle/>
          <a:p>
            <a:fld id="{BDB51A8B-0D13-4D9D-9339-96452A32AF01}" type="slidenum">
              <a:rPr lang="en-US" smtClean="0"/>
              <a:t>‹#›</a:t>
            </a:fld>
            <a:endParaRPr lang="en-US"/>
          </a:p>
        </p:txBody>
      </p:sp>
    </p:spTree>
    <p:extLst>
      <p:ext uri="{BB962C8B-B14F-4D97-AF65-F5344CB8AC3E}">
        <p14:creationId xmlns:p14="http://schemas.microsoft.com/office/powerpoint/2010/main" val="277916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A736B86-8844-42E6-85F2-D3433AEB0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1F62546-42E7-4CFB-B672-B832AD7D1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F2BC39-D914-4918-8959-386D20B13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7289A-2FBB-4C7E-9147-E43FFE4C732E}" type="datetimeFigureOut">
              <a:rPr lang="en-US" smtClean="0"/>
              <a:t>8/5/2020</a:t>
            </a:fld>
            <a:endParaRPr lang="en-US"/>
          </a:p>
        </p:txBody>
      </p:sp>
      <p:sp>
        <p:nvSpPr>
          <p:cNvPr id="5" name="Footer Placeholder 4">
            <a:extLst>
              <a:ext uri="{FF2B5EF4-FFF2-40B4-BE49-F238E27FC236}">
                <a16:creationId xmlns:a16="http://schemas.microsoft.com/office/drawing/2014/main" xmlns="" id="{21A54258-7FE8-4C4B-9305-A297A0137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E7DA91F-C214-4EB2-9A99-D31AAF455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51A8B-0D13-4D9D-9339-96452A32AF01}" type="slidenum">
              <a:rPr lang="en-US" smtClean="0"/>
              <a:t>‹#›</a:t>
            </a:fld>
            <a:endParaRPr lang="en-US"/>
          </a:p>
        </p:txBody>
      </p:sp>
    </p:spTree>
    <p:extLst>
      <p:ext uri="{BB962C8B-B14F-4D97-AF65-F5344CB8AC3E}">
        <p14:creationId xmlns:p14="http://schemas.microsoft.com/office/powerpoint/2010/main" val="189031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hyperlink" Target="https://success.athenahealth.com/s/summer-2020-release"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Regulations-and-Guidance/Legislation/CLIA"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B8B5EFA-0B1D-4168-89EA-BEEF183676A5}"/>
              </a:ext>
            </a:extLst>
          </p:cNvPr>
          <p:cNvSpPr>
            <a:spLocks noGrp="1"/>
          </p:cNvSpPr>
          <p:nvPr>
            <p:ph type="body" sz="quarter" idx="10"/>
          </p:nvPr>
        </p:nvSpPr>
        <p:spPr>
          <a:xfrm>
            <a:off x="179386" y="6238391"/>
            <a:ext cx="5071991" cy="413812"/>
          </a:xfrm>
        </p:spPr>
        <p:txBody>
          <a:bodyPr/>
          <a:lstStyle/>
          <a:p>
            <a:r>
              <a:rPr lang="en-US" dirty="0">
                <a:solidFill>
                  <a:srgbClr val="7030A0"/>
                </a:solidFill>
              </a:rPr>
              <a:t>August 5, 2020 </a:t>
            </a:r>
          </a:p>
        </p:txBody>
      </p:sp>
      <p:sp>
        <p:nvSpPr>
          <p:cNvPr id="3" name="Title 2">
            <a:extLst>
              <a:ext uri="{FF2B5EF4-FFF2-40B4-BE49-F238E27FC236}">
                <a16:creationId xmlns:a16="http://schemas.microsoft.com/office/drawing/2014/main" xmlns="" id="{184BECA5-FDF9-4194-8C66-A600800A6DF6}"/>
              </a:ext>
            </a:extLst>
          </p:cNvPr>
          <p:cNvSpPr>
            <a:spLocks noGrp="1"/>
          </p:cNvSpPr>
          <p:nvPr>
            <p:ph type="title"/>
          </p:nvPr>
        </p:nvSpPr>
        <p:spPr>
          <a:xfrm>
            <a:off x="1087820" y="2223784"/>
            <a:ext cx="9659434" cy="2658441"/>
          </a:xfrm>
        </p:spPr>
        <p:txBody>
          <a:bodyPr/>
          <a:lstStyle/>
          <a:p>
            <a:pPr algn="ctr"/>
            <a:r>
              <a:rPr lang="en-US" sz="4500" dirty="0">
                <a:solidFill>
                  <a:srgbClr val="7030A0"/>
                </a:solidFill>
                <a:latin typeface="Roboto"/>
              </a:rPr>
              <a:t>Spring and Summer Release Review 2020</a:t>
            </a:r>
            <a:r>
              <a:rPr lang="en-US" sz="4500" dirty="0">
                <a:solidFill>
                  <a:srgbClr val="7030A0"/>
                </a:solidFill>
              </a:rPr>
              <a:t/>
            </a:r>
            <a:br>
              <a:rPr lang="en-US" sz="4500" dirty="0">
                <a:solidFill>
                  <a:srgbClr val="7030A0"/>
                </a:solidFill>
              </a:rPr>
            </a:br>
            <a:r>
              <a:rPr lang="en-US" sz="4500" dirty="0">
                <a:solidFill>
                  <a:srgbClr val="7030A0"/>
                </a:solidFill>
              </a:rPr>
              <a:t> </a:t>
            </a:r>
          </a:p>
        </p:txBody>
      </p:sp>
    </p:spTree>
    <p:extLst>
      <p:ext uri="{BB962C8B-B14F-4D97-AF65-F5344CB8AC3E}">
        <p14:creationId xmlns:p14="http://schemas.microsoft.com/office/powerpoint/2010/main" val="219357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Use Text Macros and Spell Checker in Some Action Notes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Text macros, sometimes referred to as accelerators, are shortcuts that you create for content you reuse.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To see if you can create and use text macros in an Action Note field, begin typing in the field. If the star icon appears on the right, you can create and use text macros in that field. </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The Action Note field also expands further so you can see more of what you have already typed.</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144544" y="4124985"/>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5ED4614E-EFF4-473F-9063-D2FF51981E8D}"/>
              </a:ext>
            </a:extLst>
          </p:cNvPr>
          <p:cNvPicPr>
            <a:picLocks noChangeAspect="1"/>
          </p:cNvPicPr>
          <p:nvPr/>
        </p:nvPicPr>
        <p:blipFill>
          <a:blip r:embed="rId3"/>
          <a:stretch>
            <a:fillRect/>
          </a:stretch>
        </p:blipFill>
        <p:spPr>
          <a:xfrm>
            <a:off x="5003975" y="831591"/>
            <a:ext cx="4988437" cy="1551958"/>
          </a:xfrm>
          <a:prstGeom prst="rect">
            <a:avLst/>
          </a:prstGeom>
        </p:spPr>
      </p:pic>
      <p:pic>
        <p:nvPicPr>
          <p:cNvPr id="3" name="Picture 2">
            <a:extLst>
              <a:ext uri="{FF2B5EF4-FFF2-40B4-BE49-F238E27FC236}">
                <a16:creationId xmlns:a16="http://schemas.microsoft.com/office/drawing/2014/main" xmlns="" id="{757C01B7-D136-4BA1-A557-74F270782A0B}"/>
              </a:ext>
            </a:extLst>
          </p:cNvPr>
          <p:cNvPicPr>
            <a:picLocks noChangeAspect="1"/>
          </p:cNvPicPr>
          <p:nvPr/>
        </p:nvPicPr>
        <p:blipFill>
          <a:blip r:embed="rId4"/>
          <a:stretch>
            <a:fillRect/>
          </a:stretch>
        </p:blipFill>
        <p:spPr>
          <a:xfrm>
            <a:off x="6096000" y="2477240"/>
            <a:ext cx="5094484" cy="3506691"/>
          </a:xfrm>
          <a:prstGeom prst="rect">
            <a:avLst/>
          </a:prstGeom>
        </p:spPr>
      </p:pic>
      <p:pic>
        <p:nvPicPr>
          <p:cNvPr id="4" name="Picture 3">
            <a:extLst>
              <a:ext uri="{FF2B5EF4-FFF2-40B4-BE49-F238E27FC236}">
                <a16:creationId xmlns:a16="http://schemas.microsoft.com/office/drawing/2014/main" xmlns="" id="{6CAB177C-C61A-48E7-8FE8-A2A98388041D}"/>
              </a:ext>
            </a:extLst>
          </p:cNvPr>
          <p:cNvPicPr>
            <a:picLocks noChangeAspect="1"/>
          </p:cNvPicPr>
          <p:nvPr/>
        </p:nvPicPr>
        <p:blipFill>
          <a:blip r:embed="rId5"/>
          <a:stretch>
            <a:fillRect/>
          </a:stretch>
        </p:blipFill>
        <p:spPr>
          <a:xfrm>
            <a:off x="1372164" y="4567078"/>
            <a:ext cx="1734999" cy="2035649"/>
          </a:xfrm>
          <a:prstGeom prst="rect">
            <a:avLst/>
          </a:prstGeom>
        </p:spPr>
      </p:pic>
    </p:spTree>
    <p:extLst>
      <p:ext uri="{BB962C8B-B14F-4D97-AF65-F5344CB8AC3E}">
        <p14:creationId xmlns:p14="http://schemas.microsoft.com/office/powerpoint/2010/main" val="298382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Search for a Document Created by a Specific User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Use the Created By field on the Document Search page.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This procedure locates documents created by athenaNet users with active user accounts.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For the new Created By field to load properly and show detailed user information, such as specialty, the athena CDN Datacenter must have a Connectivity Status of OK.</a:t>
            </a:r>
          </a:p>
          <a:p>
            <a:pPr marL="222243">
              <a:buSzPts val="1600"/>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660000" y="4140523"/>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5F915F6D-57FB-45F5-9D3D-D5659354F75D}"/>
              </a:ext>
            </a:extLst>
          </p:cNvPr>
          <p:cNvPicPr>
            <a:picLocks noChangeAspect="1"/>
          </p:cNvPicPr>
          <p:nvPr/>
        </p:nvPicPr>
        <p:blipFill>
          <a:blip r:embed="rId3"/>
          <a:stretch>
            <a:fillRect/>
          </a:stretch>
        </p:blipFill>
        <p:spPr>
          <a:xfrm>
            <a:off x="6491925" y="856075"/>
            <a:ext cx="4423251" cy="3900948"/>
          </a:xfrm>
          <a:prstGeom prst="rect">
            <a:avLst/>
          </a:prstGeom>
        </p:spPr>
      </p:pic>
      <p:pic>
        <p:nvPicPr>
          <p:cNvPr id="3" name="Picture 2">
            <a:extLst>
              <a:ext uri="{FF2B5EF4-FFF2-40B4-BE49-F238E27FC236}">
                <a16:creationId xmlns:a16="http://schemas.microsoft.com/office/drawing/2014/main" xmlns="" id="{875D4D3B-149D-43BE-9D6D-5E82794D54E1}"/>
              </a:ext>
            </a:extLst>
          </p:cNvPr>
          <p:cNvPicPr>
            <a:picLocks noChangeAspect="1"/>
          </p:cNvPicPr>
          <p:nvPr/>
        </p:nvPicPr>
        <p:blipFill>
          <a:blip r:embed="rId4"/>
          <a:stretch>
            <a:fillRect/>
          </a:stretch>
        </p:blipFill>
        <p:spPr>
          <a:xfrm>
            <a:off x="1653680" y="4838729"/>
            <a:ext cx="5521778" cy="1861401"/>
          </a:xfrm>
          <a:prstGeom prst="rect">
            <a:avLst/>
          </a:prstGeom>
        </p:spPr>
      </p:pic>
    </p:spTree>
    <p:extLst>
      <p:ext uri="{BB962C8B-B14F-4D97-AF65-F5344CB8AC3E}">
        <p14:creationId xmlns:p14="http://schemas.microsoft.com/office/powerpoint/2010/main" val="122316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Scan Documents Directly into Patient Charts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You can use this feature with any TWAIN-supported desktop scanner or Fujitsu </a:t>
            </a:r>
            <a:r>
              <a:rPr lang="en-US" sz="1400" b="1" i="0" dirty="0" err="1">
                <a:solidFill>
                  <a:schemeClr val="tx1">
                    <a:lumMod val="50000"/>
                    <a:lumOff val="50000"/>
                  </a:schemeClr>
                </a:solidFill>
                <a:effectLst/>
                <a:latin typeface="Roboto"/>
              </a:rPr>
              <a:t>ScanSnap</a:t>
            </a:r>
            <a:r>
              <a:rPr lang="en-US" sz="1400" b="1" i="0" dirty="0">
                <a:solidFill>
                  <a:schemeClr val="tx1">
                    <a:lumMod val="50000"/>
                    <a:lumOff val="50000"/>
                  </a:schemeClr>
                </a:solidFill>
                <a:effectLst/>
                <a:latin typeface="Roboto"/>
              </a:rPr>
              <a:t> scanner.</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If your scanner supports duplex scanning, you can scan two-sided documents.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You can scan documents with barcodes, which route to the associated patient charts.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You can scan up to 140 pages.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After scanning paper documents into athenaNet, you can view and modify scanned documents.</a:t>
            </a:r>
          </a:p>
          <a:p>
            <a:pPr algn="l" fontAlgn="base">
              <a:buFont typeface="Arial" panose="020B0604020202020204" pitchFamily="34" charset="0"/>
              <a:buChar char="•"/>
            </a:pPr>
            <a:endParaRPr lang="en-US" sz="1200" dirty="0">
              <a:solidFill>
                <a:srgbClr val="313537"/>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66308" y="476139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274EEDAB-754C-4AD1-BDFF-71605834A29A}"/>
              </a:ext>
            </a:extLst>
          </p:cNvPr>
          <p:cNvPicPr>
            <a:picLocks noChangeAspect="1"/>
          </p:cNvPicPr>
          <p:nvPr/>
        </p:nvPicPr>
        <p:blipFill>
          <a:blip r:embed="rId3"/>
          <a:stretch>
            <a:fillRect/>
          </a:stretch>
        </p:blipFill>
        <p:spPr>
          <a:xfrm>
            <a:off x="6096000" y="611290"/>
            <a:ext cx="5483405" cy="4936383"/>
          </a:xfrm>
          <a:prstGeom prst="rect">
            <a:avLst/>
          </a:prstGeom>
        </p:spPr>
      </p:pic>
      <p:pic>
        <p:nvPicPr>
          <p:cNvPr id="3" name="Picture 2">
            <a:extLst>
              <a:ext uri="{FF2B5EF4-FFF2-40B4-BE49-F238E27FC236}">
                <a16:creationId xmlns:a16="http://schemas.microsoft.com/office/drawing/2014/main" xmlns="" id="{FF921A27-709A-42B3-A92F-EC14004D4B82}"/>
              </a:ext>
            </a:extLst>
          </p:cNvPr>
          <p:cNvPicPr>
            <a:picLocks noChangeAspect="1"/>
          </p:cNvPicPr>
          <p:nvPr/>
        </p:nvPicPr>
        <p:blipFill>
          <a:blip r:embed="rId4"/>
          <a:stretch>
            <a:fillRect/>
          </a:stretch>
        </p:blipFill>
        <p:spPr>
          <a:xfrm>
            <a:off x="924579" y="5175315"/>
            <a:ext cx="4133180" cy="1524815"/>
          </a:xfrm>
          <a:prstGeom prst="rect">
            <a:avLst/>
          </a:prstGeom>
        </p:spPr>
      </p:pic>
    </p:spTree>
    <p:extLst>
      <p:ext uri="{BB962C8B-B14F-4D97-AF65-F5344CB8AC3E}">
        <p14:creationId xmlns:p14="http://schemas.microsoft.com/office/powerpoint/2010/main" val="399130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Patient Briefing Enhancements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Show more patient history information.</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Choose to see Recent Activity or Last Visit on the top right of the briefing upon opening the chart.</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Filter the Recent Activity section.</a:t>
            </a:r>
          </a:p>
          <a:p>
            <a:pPr algn="l" fontAlgn="base">
              <a:buFont typeface="Arial" panose="020B0604020202020204" pitchFamily="34" charset="0"/>
              <a:buChar char="•"/>
            </a:pPr>
            <a:endParaRPr lang="en-US" sz="1200" dirty="0">
              <a:solidFill>
                <a:srgbClr val="313537"/>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09247" y="3429000"/>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9E789CFB-5281-4AAD-B560-D7C34294F04F}"/>
              </a:ext>
            </a:extLst>
          </p:cNvPr>
          <p:cNvPicPr>
            <a:picLocks noChangeAspect="1"/>
          </p:cNvPicPr>
          <p:nvPr/>
        </p:nvPicPr>
        <p:blipFill>
          <a:blip r:embed="rId3"/>
          <a:stretch>
            <a:fillRect/>
          </a:stretch>
        </p:blipFill>
        <p:spPr>
          <a:xfrm>
            <a:off x="4804367" y="1041858"/>
            <a:ext cx="7078386" cy="4390651"/>
          </a:xfrm>
          <a:prstGeom prst="rect">
            <a:avLst/>
          </a:prstGeom>
        </p:spPr>
      </p:pic>
      <p:pic>
        <p:nvPicPr>
          <p:cNvPr id="3" name="Picture 2">
            <a:extLst>
              <a:ext uri="{FF2B5EF4-FFF2-40B4-BE49-F238E27FC236}">
                <a16:creationId xmlns:a16="http://schemas.microsoft.com/office/drawing/2014/main" xmlns="" id="{091147F9-09C0-4384-826C-B05595F77F70}"/>
              </a:ext>
            </a:extLst>
          </p:cNvPr>
          <p:cNvPicPr>
            <a:picLocks noChangeAspect="1"/>
          </p:cNvPicPr>
          <p:nvPr/>
        </p:nvPicPr>
        <p:blipFill>
          <a:blip r:embed="rId4"/>
          <a:stretch>
            <a:fillRect/>
          </a:stretch>
        </p:blipFill>
        <p:spPr>
          <a:xfrm>
            <a:off x="1254473" y="3903940"/>
            <a:ext cx="2091063" cy="2277765"/>
          </a:xfrm>
          <a:prstGeom prst="rect">
            <a:avLst/>
          </a:prstGeom>
        </p:spPr>
      </p:pic>
    </p:spTree>
    <p:extLst>
      <p:ext uri="{BB962C8B-B14F-4D97-AF65-F5344CB8AC3E}">
        <p14:creationId xmlns:p14="http://schemas.microsoft.com/office/powerpoint/2010/main" val="201302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Alert Providers of Abnormal Visits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New alerts prevent data entry errors and help draw attention to a patient’s out-of-range vitals readings, which may be especially helpful to providers on busy days.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Affects only some vitals: Blood Pressure, Temperature, Pulse/Heart Rate, Respiration Rate, and Oxygen Saturation</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Displays an Abnormal flag in the Intake and Exam stages of the encounter, on the patient briefing, and in the patient chart</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Won't allow you to enter the wrong type of data or to save values that are physiologically impossible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Requires setup to see Abnormal flags for out-of-range vitals</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5127089" y="3900610"/>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29A05810-6AB8-4395-96DC-4A21294D62DA}"/>
              </a:ext>
            </a:extLst>
          </p:cNvPr>
          <p:cNvPicPr>
            <a:picLocks noChangeAspect="1"/>
          </p:cNvPicPr>
          <p:nvPr/>
        </p:nvPicPr>
        <p:blipFill>
          <a:blip r:embed="rId3"/>
          <a:stretch>
            <a:fillRect/>
          </a:stretch>
        </p:blipFill>
        <p:spPr>
          <a:xfrm>
            <a:off x="5356701" y="830836"/>
            <a:ext cx="5753100" cy="2552700"/>
          </a:xfrm>
          <a:prstGeom prst="rect">
            <a:avLst/>
          </a:prstGeom>
        </p:spPr>
      </p:pic>
      <p:pic>
        <p:nvPicPr>
          <p:cNvPr id="3" name="Picture 2">
            <a:extLst>
              <a:ext uri="{FF2B5EF4-FFF2-40B4-BE49-F238E27FC236}">
                <a16:creationId xmlns:a16="http://schemas.microsoft.com/office/drawing/2014/main" xmlns="" id="{7BEBB096-ACB8-433C-A85B-5A90BC46B5BE}"/>
              </a:ext>
            </a:extLst>
          </p:cNvPr>
          <p:cNvPicPr>
            <a:picLocks noChangeAspect="1"/>
          </p:cNvPicPr>
          <p:nvPr/>
        </p:nvPicPr>
        <p:blipFill>
          <a:blip r:embed="rId4"/>
          <a:stretch>
            <a:fillRect/>
          </a:stretch>
        </p:blipFill>
        <p:spPr>
          <a:xfrm>
            <a:off x="6096000" y="4328574"/>
            <a:ext cx="1806726" cy="1957287"/>
          </a:xfrm>
          <a:prstGeom prst="rect">
            <a:avLst/>
          </a:prstGeom>
        </p:spPr>
      </p:pic>
    </p:spTree>
    <p:extLst>
      <p:ext uri="{BB962C8B-B14F-4D97-AF65-F5344CB8AC3E}">
        <p14:creationId xmlns:p14="http://schemas.microsoft.com/office/powerpoint/2010/main" val="163437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84BECA5-FDF9-4194-8C66-A600800A6DF6}"/>
              </a:ext>
            </a:extLst>
          </p:cNvPr>
          <p:cNvSpPr>
            <a:spLocks noGrp="1"/>
          </p:cNvSpPr>
          <p:nvPr>
            <p:ph type="title"/>
          </p:nvPr>
        </p:nvSpPr>
        <p:spPr>
          <a:xfrm>
            <a:off x="1087820" y="2223784"/>
            <a:ext cx="9659434" cy="2658441"/>
          </a:xfrm>
        </p:spPr>
        <p:txBody>
          <a:bodyPr/>
          <a:lstStyle/>
          <a:p>
            <a:pPr algn="ctr"/>
            <a:r>
              <a:rPr lang="en-US" sz="4500" dirty="0" err="1">
                <a:solidFill>
                  <a:srgbClr val="7030A0"/>
                </a:solidFill>
                <a:latin typeface="Roboto"/>
              </a:rPr>
              <a:t>athenaCollector</a:t>
            </a:r>
            <a:r>
              <a:rPr lang="en-US" sz="4500" dirty="0">
                <a:solidFill>
                  <a:srgbClr val="7030A0"/>
                </a:solidFill>
                <a:latin typeface="Roboto"/>
              </a:rPr>
              <a:t> Release Review</a:t>
            </a:r>
            <a:r>
              <a:rPr lang="en-US" sz="4500" dirty="0">
                <a:solidFill>
                  <a:srgbClr val="7030A0"/>
                </a:solidFill>
              </a:rPr>
              <a:t/>
            </a:r>
            <a:br>
              <a:rPr lang="en-US" sz="4500" dirty="0">
                <a:solidFill>
                  <a:srgbClr val="7030A0"/>
                </a:solidFill>
              </a:rPr>
            </a:br>
            <a:r>
              <a:rPr lang="en-US" sz="4500" dirty="0">
                <a:solidFill>
                  <a:srgbClr val="7030A0"/>
                </a:solidFill>
              </a:rPr>
              <a:t> </a:t>
            </a:r>
          </a:p>
        </p:txBody>
      </p:sp>
    </p:spTree>
    <p:extLst>
      <p:ext uri="{BB962C8B-B14F-4D97-AF65-F5344CB8AC3E}">
        <p14:creationId xmlns:p14="http://schemas.microsoft.com/office/powerpoint/2010/main" val="157533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Time of Service Money Page Enhancements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Updated tabs on the Manage Time-of-Service Money page.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New tabs include Create Deposits - Cash &amp; Checks and Create Deposits - Credit Cards.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Create Deposits - Credit Cards is a new workflow for creating deposits for credit card payments taken outside the athenaNet automated process.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Workflow for creating cash and check deposits has not changed.</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Advanced view of payment batch filters now the default view.</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Payment batches that contain only non-cash adjustment transactions removed.</a:t>
            </a: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4648398" y="4458720"/>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BE3560CA-8837-4337-AE9E-8327C940FEFD}"/>
              </a:ext>
            </a:extLst>
          </p:cNvPr>
          <p:cNvPicPr>
            <a:picLocks noChangeAspect="1"/>
          </p:cNvPicPr>
          <p:nvPr/>
        </p:nvPicPr>
        <p:blipFill>
          <a:blip r:embed="rId3"/>
          <a:stretch>
            <a:fillRect/>
          </a:stretch>
        </p:blipFill>
        <p:spPr>
          <a:xfrm>
            <a:off x="5336203" y="871598"/>
            <a:ext cx="5561520" cy="3489894"/>
          </a:xfrm>
          <a:prstGeom prst="rect">
            <a:avLst/>
          </a:prstGeom>
        </p:spPr>
      </p:pic>
      <p:pic>
        <p:nvPicPr>
          <p:cNvPr id="3" name="Picture 2">
            <a:extLst>
              <a:ext uri="{FF2B5EF4-FFF2-40B4-BE49-F238E27FC236}">
                <a16:creationId xmlns:a16="http://schemas.microsoft.com/office/drawing/2014/main" xmlns="" id="{A68C6623-3EA1-464F-BB4E-2C30491FF950}"/>
              </a:ext>
            </a:extLst>
          </p:cNvPr>
          <p:cNvPicPr>
            <a:picLocks noChangeAspect="1"/>
          </p:cNvPicPr>
          <p:nvPr/>
        </p:nvPicPr>
        <p:blipFill>
          <a:blip r:embed="rId4"/>
          <a:stretch>
            <a:fillRect/>
          </a:stretch>
        </p:blipFill>
        <p:spPr>
          <a:xfrm>
            <a:off x="5689195" y="4946782"/>
            <a:ext cx="4049822" cy="1766128"/>
          </a:xfrm>
          <a:prstGeom prst="rect">
            <a:avLst/>
          </a:prstGeom>
        </p:spPr>
      </p:pic>
    </p:spTree>
    <p:extLst>
      <p:ext uri="{BB962C8B-B14F-4D97-AF65-F5344CB8AC3E}">
        <p14:creationId xmlns:p14="http://schemas.microsoft.com/office/powerpoint/2010/main" val="338534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Time of Service Deposit Batch Dashboard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290394" y="1296741"/>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View number of cash and check TOS payment batches placed in deposit batches and the amount of money in those batches.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View number of credit card TOS payment batches placed in deposit batches and the amount of money in those batches.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Use filters to display payment batches deposited for the last two or four weeks for selected departments.</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290394" y="4355295"/>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AA656334-2083-4301-9586-76D34A8D491B}"/>
              </a:ext>
            </a:extLst>
          </p:cNvPr>
          <p:cNvPicPr>
            <a:picLocks noChangeAspect="1"/>
          </p:cNvPicPr>
          <p:nvPr/>
        </p:nvPicPr>
        <p:blipFill>
          <a:blip r:embed="rId3"/>
          <a:stretch>
            <a:fillRect/>
          </a:stretch>
        </p:blipFill>
        <p:spPr>
          <a:xfrm>
            <a:off x="5162394" y="938926"/>
            <a:ext cx="5796592" cy="3724619"/>
          </a:xfrm>
          <a:prstGeom prst="rect">
            <a:avLst/>
          </a:prstGeom>
        </p:spPr>
      </p:pic>
      <p:pic>
        <p:nvPicPr>
          <p:cNvPr id="3" name="Picture 2">
            <a:extLst>
              <a:ext uri="{FF2B5EF4-FFF2-40B4-BE49-F238E27FC236}">
                <a16:creationId xmlns:a16="http://schemas.microsoft.com/office/drawing/2014/main" xmlns="" id="{88F771BE-A787-4EFD-A70B-FBB58379C982}"/>
              </a:ext>
            </a:extLst>
          </p:cNvPr>
          <p:cNvPicPr>
            <a:picLocks noChangeAspect="1"/>
          </p:cNvPicPr>
          <p:nvPr/>
        </p:nvPicPr>
        <p:blipFill>
          <a:blip r:embed="rId4"/>
          <a:stretch>
            <a:fillRect/>
          </a:stretch>
        </p:blipFill>
        <p:spPr>
          <a:xfrm>
            <a:off x="1247959" y="4793908"/>
            <a:ext cx="3345484" cy="1906222"/>
          </a:xfrm>
          <a:prstGeom prst="rect">
            <a:avLst/>
          </a:prstGeom>
        </p:spPr>
      </p:pic>
    </p:spTree>
    <p:extLst>
      <p:ext uri="{BB962C8B-B14F-4D97-AF65-F5344CB8AC3E}">
        <p14:creationId xmlns:p14="http://schemas.microsoft.com/office/powerpoint/2010/main" val="317750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Enhanced Charge Entry Page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To streamline and accelerate the charge entry workflow, you now enter a single procedure code per line (instead of four) and you can copy diagnosis codes to subsequent charges.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New Claim Preview page provides a snapshot view of claim information while athenaNet creates the claim and runs its rules engine.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This change is an important first step toward improving the billing experience in athenaNet, which will include reducing the manual work required to create and edit claims.</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321170" y="4245170"/>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702E0042-AF80-4D55-93B3-76BEA2758892}"/>
              </a:ext>
            </a:extLst>
          </p:cNvPr>
          <p:cNvPicPr>
            <a:picLocks noChangeAspect="1"/>
          </p:cNvPicPr>
          <p:nvPr/>
        </p:nvPicPr>
        <p:blipFill>
          <a:blip r:embed="rId3"/>
          <a:stretch>
            <a:fillRect/>
          </a:stretch>
        </p:blipFill>
        <p:spPr>
          <a:xfrm>
            <a:off x="5757170" y="279172"/>
            <a:ext cx="5638800" cy="5734050"/>
          </a:xfrm>
          <a:prstGeom prst="rect">
            <a:avLst/>
          </a:prstGeom>
        </p:spPr>
      </p:pic>
      <p:pic>
        <p:nvPicPr>
          <p:cNvPr id="3" name="Picture 2">
            <a:extLst>
              <a:ext uri="{FF2B5EF4-FFF2-40B4-BE49-F238E27FC236}">
                <a16:creationId xmlns:a16="http://schemas.microsoft.com/office/drawing/2014/main" xmlns="" id="{F397292C-EEAA-4A63-9AFD-98059ECBFFA6}"/>
              </a:ext>
            </a:extLst>
          </p:cNvPr>
          <p:cNvPicPr>
            <a:picLocks noChangeAspect="1"/>
          </p:cNvPicPr>
          <p:nvPr/>
        </p:nvPicPr>
        <p:blipFill>
          <a:blip r:embed="rId4"/>
          <a:stretch>
            <a:fillRect/>
          </a:stretch>
        </p:blipFill>
        <p:spPr>
          <a:xfrm>
            <a:off x="3752158" y="4687263"/>
            <a:ext cx="2005012" cy="2032384"/>
          </a:xfrm>
          <a:prstGeom prst="rect">
            <a:avLst/>
          </a:prstGeom>
        </p:spPr>
      </p:pic>
    </p:spTree>
    <p:extLst>
      <p:ext uri="{BB962C8B-B14F-4D97-AF65-F5344CB8AC3E}">
        <p14:creationId xmlns:p14="http://schemas.microsoft.com/office/powerpoint/2010/main" val="356630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athenaNet closes Zero Dollar Manual Payment Batches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Manual payment batches are now easier to manage as athenaNet now runs a nightly script that automatically closes specific payment batches. </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athenaNet runs a nightly script that automatically closes any manual payment batches that you open with a $0 target if those batches are in balance. </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athenaNet closes only the manual payment batches that you open yourself.</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The Payment Posting Note and Transaction Void pages now offer a recommendation about the type of batch to open.</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We rename the Payment Posting Note page to the Post Transactions page.</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We rename the Transaction Void page to the Void a Transaction page.</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484701" y="5718914"/>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A690B65F-DCE1-4F25-96FC-AB20849B6E1D}"/>
              </a:ext>
            </a:extLst>
          </p:cNvPr>
          <p:cNvPicPr>
            <a:picLocks noChangeAspect="1"/>
          </p:cNvPicPr>
          <p:nvPr/>
        </p:nvPicPr>
        <p:blipFill>
          <a:blip r:embed="rId3"/>
          <a:stretch>
            <a:fillRect/>
          </a:stretch>
        </p:blipFill>
        <p:spPr>
          <a:xfrm>
            <a:off x="4628913" y="830836"/>
            <a:ext cx="6447582" cy="2901893"/>
          </a:xfrm>
          <a:prstGeom prst="rect">
            <a:avLst/>
          </a:prstGeom>
        </p:spPr>
      </p:pic>
      <p:pic>
        <p:nvPicPr>
          <p:cNvPr id="3" name="Picture 2">
            <a:extLst>
              <a:ext uri="{FF2B5EF4-FFF2-40B4-BE49-F238E27FC236}">
                <a16:creationId xmlns:a16="http://schemas.microsoft.com/office/drawing/2014/main" xmlns="" id="{ABC0C998-AED2-4296-AE50-CEECFB79DE00}"/>
              </a:ext>
            </a:extLst>
          </p:cNvPr>
          <p:cNvPicPr>
            <a:picLocks noChangeAspect="1"/>
          </p:cNvPicPr>
          <p:nvPr/>
        </p:nvPicPr>
        <p:blipFill>
          <a:blip r:embed="rId4"/>
          <a:stretch>
            <a:fillRect/>
          </a:stretch>
        </p:blipFill>
        <p:spPr>
          <a:xfrm>
            <a:off x="5020645" y="4027530"/>
            <a:ext cx="6862108" cy="2307884"/>
          </a:xfrm>
          <a:prstGeom prst="rect">
            <a:avLst/>
          </a:prstGeom>
        </p:spPr>
      </p:pic>
      <p:pic>
        <p:nvPicPr>
          <p:cNvPr id="4" name="Picture 3">
            <a:extLst>
              <a:ext uri="{FF2B5EF4-FFF2-40B4-BE49-F238E27FC236}">
                <a16:creationId xmlns:a16="http://schemas.microsoft.com/office/drawing/2014/main" xmlns="" id="{094D777B-6396-4792-B827-3FABFAF450B8}"/>
              </a:ext>
            </a:extLst>
          </p:cNvPr>
          <p:cNvPicPr>
            <a:picLocks noChangeAspect="1"/>
          </p:cNvPicPr>
          <p:nvPr/>
        </p:nvPicPr>
        <p:blipFill>
          <a:blip r:embed="rId5"/>
          <a:stretch>
            <a:fillRect/>
          </a:stretch>
        </p:blipFill>
        <p:spPr>
          <a:xfrm>
            <a:off x="2341470" y="5100495"/>
            <a:ext cx="1382118" cy="1748680"/>
          </a:xfrm>
          <a:prstGeom prst="rect">
            <a:avLst/>
          </a:prstGeom>
        </p:spPr>
      </p:pic>
    </p:spTree>
    <p:extLst>
      <p:ext uri="{BB962C8B-B14F-4D97-AF65-F5344CB8AC3E}">
        <p14:creationId xmlns:p14="http://schemas.microsoft.com/office/powerpoint/2010/main" val="299078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96"/>
        <p:cNvGrpSpPr/>
        <p:nvPr/>
      </p:nvGrpSpPr>
      <p:grpSpPr>
        <a:xfrm>
          <a:off x="0" y="0"/>
          <a:ext cx="0" cy="0"/>
          <a:chOff x="0" y="0"/>
          <a:chExt cx="0" cy="0"/>
        </a:xfrm>
      </p:grpSpPr>
      <p:sp>
        <p:nvSpPr>
          <p:cNvPr id="197" name="Google Shape;197;p27"/>
          <p:cNvSpPr txBox="1">
            <a:spLocks noGrp="1"/>
          </p:cNvSpPr>
          <p:nvPr>
            <p:ph type="sldNum" idx="12"/>
          </p:nvPr>
        </p:nvSpPr>
        <p:spPr>
          <a:xfrm>
            <a:off x="10323616" y="6608613"/>
            <a:ext cx="344400" cy="249300"/>
          </a:xfrm>
          <a:prstGeom prst="rect">
            <a:avLst/>
          </a:prstGeom>
          <a:noFill/>
          <a:ln>
            <a:noFill/>
          </a:ln>
        </p:spPr>
        <p:txBody>
          <a:bodyPr spcFirstLastPara="1" vert="horz" wrap="square" lIns="90700" tIns="45350" rIns="90700" bIns="45350" rtlCol="0" anchor="ctr" anchorCtr="0">
            <a:noAutofit/>
          </a:bodyPr>
          <a:lstStyle/>
          <a:p>
            <a:fld id="{00000000-1234-1234-1234-123412341234}" type="slidenum">
              <a:rPr lang="en-US"/>
              <a:pPr/>
              <a:t>2</a:t>
            </a:fld>
            <a:endParaRPr/>
          </a:p>
        </p:txBody>
      </p:sp>
      <p:graphicFrame>
        <p:nvGraphicFramePr>
          <p:cNvPr id="198" name="Google Shape;198;p27"/>
          <p:cNvGraphicFramePr/>
          <p:nvPr>
            <p:extLst>
              <p:ext uri="{D42A27DB-BD31-4B8C-83A1-F6EECF244321}">
                <p14:modId xmlns:p14="http://schemas.microsoft.com/office/powerpoint/2010/main" val="6700915"/>
              </p:ext>
            </p:extLst>
          </p:nvPr>
        </p:nvGraphicFramePr>
        <p:xfrm>
          <a:off x="314400" y="3010129"/>
          <a:ext cx="7134550" cy="3049250"/>
        </p:xfrm>
        <a:graphic>
          <a:graphicData uri="http://schemas.openxmlformats.org/drawingml/2006/table">
            <a:tbl>
              <a:tblPr firstRow="1" bandRow="1">
                <a:noFill/>
              </a:tblPr>
              <a:tblGrid>
                <a:gridCol w="7134550">
                  <a:extLst>
                    <a:ext uri="{9D8B030D-6E8A-4147-A177-3AD203B41FA5}">
                      <a16:colId xmlns:a16="http://schemas.microsoft.com/office/drawing/2014/main" xmlns="" val="20000"/>
                    </a:ext>
                  </a:extLst>
                </a:gridCol>
              </a:tblGrid>
              <a:tr h="1318425">
                <a:tc>
                  <a:txBody>
                    <a:bodyPr/>
                    <a:lstStyle/>
                    <a:p>
                      <a:pPr marL="342900" marR="0" lvl="0" indent="-342900" algn="l" rtl="0">
                        <a:lnSpc>
                          <a:spcPct val="100000"/>
                        </a:lnSpc>
                        <a:spcBef>
                          <a:spcPts val="0"/>
                        </a:spcBef>
                        <a:spcAft>
                          <a:spcPts val="0"/>
                        </a:spcAft>
                        <a:buFont typeface="Arial" panose="020B0604020202020204" pitchFamily="34" charset="0"/>
                        <a:buChar char="•"/>
                      </a:pPr>
                      <a:r>
                        <a:rPr lang="en-US" sz="2000" b="1" u="none" strike="noStrike" cap="none" dirty="0">
                          <a:solidFill>
                            <a:schemeClr val="bg1"/>
                          </a:solidFill>
                        </a:rPr>
                        <a:t>High-level Release Review </a:t>
                      </a:r>
                    </a:p>
                    <a:p>
                      <a:pPr marL="800100" marR="0" lvl="1" indent="-342900" algn="l" rtl="0">
                        <a:lnSpc>
                          <a:spcPct val="100000"/>
                        </a:lnSpc>
                        <a:spcBef>
                          <a:spcPts val="0"/>
                        </a:spcBef>
                        <a:spcAft>
                          <a:spcPts val="0"/>
                        </a:spcAft>
                        <a:buFont typeface="Arial" panose="020B0604020202020204" pitchFamily="34" charset="0"/>
                        <a:buChar char="•"/>
                      </a:pPr>
                      <a:r>
                        <a:rPr lang="en-US" sz="2000" b="1" u="none" strike="noStrike" cap="none" dirty="0" err="1">
                          <a:solidFill>
                            <a:schemeClr val="bg1"/>
                          </a:solidFill>
                        </a:rPr>
                        <a:t>athenaClinical</a:t>
                      </a:r>
                      <a:r>
                        <a:rPr lang="en-US" sz="2000" b="1" u="none" strike="noStrike" cap="none" dirty="0">
                          <a:solidFill>
                            <a:schemeClr val="bg1"/>
                          </a:solidFill>
                        </a:rPr>
                        <a:t> Updates</a:t>
                      </a:r>
                    </a:p>
                    <a:p>
                      <a:pPr marL="800100" marR="0" lvl="1" indent="-342900" algn="l" rtl="0">
                        <a:lnSpc>
                          <a:spcPct val="100000"/>
                        </a:lnSpc>
                        <a:spcBef>
                          <a:spcPts val="0"/>
                        </a:spcBef>
                        <a:spcAft>
                          <a:spcPts val="0"/>
                        </a:spcAft>
                        <a:buFont typeface="Arial" panose="020B0604020202020204" pitchFamily="34" charset="0"/>
                        <a:buChar char="•"/>
                      </a:pPr>
                      <a:r>
                        <a:rPr lang="en-US" sz="2000" b="1" u="none" strike="noStrike" cap="none" dirty="0" err="1">
                          <a:solidFill>
                            <a:schemeClr val="bg1"/>
                          </a:solidFill>
                        </a:rPr>
                        <a:t>athenaCollector</a:t>
                      </a:r>
                      <a:r>
                        <a:rPr lang="en-US" sz="2000" b="1" u="none" strike="noStrike" cap="none" dirty="0">
                          <a:solidFill>
                            <a:schemeClr val="bg1"/>
                          </a:solidFill>
                        </a:rPr>
                        <a:t> Updates </a:t>
                      </a:r>
                    </a:p>
                    <a:p>
                      <a:pPr marL="800100" marR="0" lvl="1" indent="-342900" algn="l" rtl="0">
                        <a:lnSpc>
                          <a:spcPct val="100000"/>
                        </a:lnSpc>
                        <a:spcBef>
                          <a:spcPts val="0"/>
                        </a:spcBef>
                        <a:spcAft>
                          <a:spcPts val="0"/>
                        </a:spcAft>
                        <a:buFont typeface="Arial" panose="020B0604020202020204" pitchFamily="34" charset="0"/>
                        <a:buChar char="•"/>
                      </a:pPr>
                      <a:r>
                        <a:rPr lang="en-US" sz="2000" b="1" u="none" strike="noStrike" cap="none" dirty="0" err="1">
                          <a:solidFill>
                            <a:schemeClr val="bg1"/>
                          </a:solidFill>
                        </a:rPr>
                        <a:t>athenaCommunicator</a:t>
                      </a:r>
                      <a:r>
                        <a:rPr lang="en-US" sz="2000" b="1" u="none" strike="noStrike" cap="none" dirty="0">
                          <a:solidFill>
                            <a:schemeClr val="bg1"/>
                          </a:solidFill>
                        </a:rPr>
                        <a:t> updates </a:t>
                      </a:r>
                    </a:p>
                    <a:p>
                      <a:pPr marL="800100" marR="0" lvl="1" indent="-342900" algn="l" rtl="0">
                        <a:lnSpc>
                          <a:spcPct val="100000"/>
                        </a:lnSpc>
                        <a:spcBef>
                          <a:spcPts val="0"/>
                        </a:spcBef>
                        <a:spcAft>
                          <a:spcPts val="0"/>
                        </a:spcAft>
                        <a:buFont typeface="Arial" panose="020B0604020202020204" pitchFamily="34" charset="0"/>
                        <a:buChar char="•"/>
                      </a:pPr>
                      <a:r>
                        <a:rPr lang="en-US" sz="2000" b="1" u="none" strike="noStrike" cap="none" dirty="0">
                          <a:solidFill>
                            <a:schemeClr val="bg1"/>
                          </a:solidFill>
                        </a:rPr>
                        <a:t>athenaOne updates</a:t>
                      </a:r>
                    </a:p>
                    <a:p>
                      <a:pPr marL="800100" marR="0" lvl="1" indent="-342900" algn="l" rtl="0">
                        <a:lnSpc>
                          <a:spcPct val="100000"/>
                        </a:lnSpc>
                        <a:spcBef>
                          <a:spcPts val="0"/>
                        </a:spcBef>
                        <a:spcAft>
                          <a:spcPts val="0"/>
                        </a:spcAft>
                        <a:buFont typeface="Arial" panose="020B0604020202020204" pitchFamily="34" charset="0"/>
                        <a:buChar char="•"/>
                      </a:pPr>
                      <a:endParaRPr lang="en-US" sz="2000" b="1" u="none" strike="noStrike" cap="none" dirty="0">
                        <a:solidFill>
                          <a:schemeClr val="bg1"/>
                        </a:solidFill>
                      </a:endParaRPr>
                    </a:p>
                    <a:p>
                      <a:pPr marL="342900" marR="0" lvl="0" indent="-342900" algn="l" rtl="0">
                        <a:lnSpc>
                          <a:spcPct val="100000"/>
                        </a:lnSpc>
                        <a:spcBef>
                          <a:spcPts val="0"/>
                        </a:spcBef>
                        <a:spcAft>
                          <a:spcPts val="0"/>
                        </a:spcAft>
                        <a:buFont typeface="Arial" panose="020B0604020202020204" pitchFamily="34" charset="0"/>
                        <a:buChar char="•"/>
                      </a:pPr>
                      <a:r>
                        <a:rPr lang="en-US" sz="2000" b="1" u="none" strike="noStrike" cap="none" dirty="0">
                          <a:solidFill>
                            <a:schemeClr val="bg1"/>
                          </a:solidFill>
                        </a:rPr>
                        <a:t>Resources </a:t>
                      </a:r>
                    </a:p>
                    <a:p>
                      <a:pPr marL="0" marR="0" lvl="0" indent="0" algn="l" rtl="0">
                        <a:lnSpc>
                          <a:spcPct val="100000"/>
                        </a:lnSpc>
                        <a:spcBef>
                          <a:spcPts val="0"/>
                        </a:spcBef>
                        <a:spcAft>
                          <a:spcPts val="0"/>
                        </a:spcAft>
                        <a:buFont typeface="Arial" panose="020B0604020202020204" pitchFamily="34" charset="0"/>
                        <a:buNone/>
                      </a:pPr>
                      <a:endParaRPr sz="2000" b="1"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0"/>
                  </a:ext>
                </a:extLst>
              </a:tr>
              <a:tr h="519400">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B8B5EFA-0B1D-4168-89EA-BEEF183676A5}"/>
              </a:ext>
            </a:extLst>
          </p:cNvPr>
          <p:cNvSpPr>
            <a:spLocks noGrp="1"/>
          </p:cNvSpPr>
          <p:nvPr>
            <p:ph type="body" sz="quarter" idx="10"/>
          </p:nvPr>
        </p:nvSpPr>
        <p:spPr>
          <a:xfrm>
            <a:off x="179386" y="6238391"/>
            <a:ext cx="5071991" cy="413812"/>
          </a:xfrm>
        </p:spPr>
        <p:txBody>
          <a:bodyPr/>
          <a:lstStyle/>
          <a:p>
            <a:endParaRPr lang="en-US" dirty="0">
              <a:solidFill>
                <a:srgbClr val="7030A0"/>
              </a:solidFill>
            </a:endParaRPr>
          </a:p>
        </p:txBody>
      </p:sp>
      <p:sp>
        <p:nvSpPr>
          <p:cNvPr id="3" name="Title 2">
            <a:extLst>
              <a:ext uri="{FF2B5EF4-FFF2-40B4-BE49-F238E27FC236}">
                <a16:creationId xmlns:a16="http://schemas.microsoft.com/office/drawing/2014/main" xmlns="" id="{184BECA5-FDF9-4194-8C66-A600800A6DF6}"/>
              </a:ext>
            </a:extLst>
          </p:cNvPr>
          <p:cNvSpPr>
            <a:spLocks noGrp="1"/>
          </p:cNvSpPr>
          <p:nvPr>
            <p:ph type="title"/>
          </p:nvPr>
        </p:nvSpPr>
        <p:spPr>
          <a:xfrm>
            <a:off x="1087820" y="2223784"/>
            <a:ext cx="9659434" cy="2658441"/>
          </a:xfrm>
        </p:spPr>
        <p:txBody>
          <a:bodyPr/>
          <a:lstStyle/>
          <a:p>
            <a:pPr algn="ctr"/>
            <a:r>
              <a:rPr lang="en-US" sz="4500" dirty="0" err="1">
                <a:solidFill>
                  <a:srgbClr val="7030A0"/>
                </a:solidFill>
                <a:latin typeface="Roboto"/>
              </a:rPr>
              <a:t>athenaCommunicator</a:t>
            </a:r>
            <a:r>
              <a:rPr lang="en-US" sz="4500" dirty="0">
                <a:solidFill>
                  <a:srgbClr val="7030A0"/>
                </a:solidFill>
                <a:latin typeface="Roboto"/>
              </a:rPr>
              <a:t>  Release Review</a:t>
            </a:r>
            <a:r>
              <a:rPr lang="en-US" sz="4500" dirty="0">
                <a:solidFill>
                  <a:srgbClr val="7030A0"/>
                </a:solidFill>
              </a:rPr>
              <a:t/>
            </a:r>
            <a:br>
              <a:rPr lang="en-US" sz="4500" dirty="0">
                <a:solidFill>
                  <a:srgbClr val="7030A0"/>
                </a:solidFill>
              </a:rPr>
            </a:br>
            <a:r>
              <a:rPr lang="en-US" sz="4500" dirty="0">
                <a:solidFill>
                  <a:srgbClr val="7030A0"/>
                </a:solidFill>
              </a:rPr>
              <a:t> </a:t>
            </a:r>
          </a:p>
        </p:txBody>
      </p:sp>
    </p:spTree>
    <p:extLst>
      <p:ext uri="{BB962C8B-B14F-4D97-AF65-F5344CB8AC3E}">
        <p14:creationId xmlns:p14="http://schemas.microsoft.com/office/powerpoint/2010/main" val="382328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In-Office Self Check-in Workflow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r>
              <a:rPr lang="en-US" sz="1400" b="1" i="0" dirty="0">
                <a:solidFill>
                  <a:schemeClr val="tx1">
                    <a:lumMod val="50000"/>
                    <a:lumOff val="50000"/>
                  </a:schemeClr>
                </a:solidFill>
                <a:effectLst/>
                <a:latin typeface="Roboto"/>
              </a:rPr>
              <a:t>Previously, patients could only complete online self check-in prior to coming into the office from a </a:t>
            </a:r>
            <a:r>
              <a:rPr lang="en-US" sz="1400" b="1" i="0" dirty="0" err="1">
                <a:solidFill>
                  <a:schemeClr val="tx1">
                    <a:lumMod val="50000"/>
                    <a:lumOff val="50000"/>
                  </a:schemeClr>
                </a:solidFill>
                <a:effectLst/>
                <a:latin typeface="Roboto"/>
              </a:rPr>
              <a:t>ReminderCall</a:t>
            </a:r>
            <a:r>
              <a:rPr lang="en-US" sz="1400" b="1" i="0" dirty="0">
                <a:solidFill>
                  <a:schemeClr val="tx1">
                    <a:lumMod val="50000"/>
                    <a:lumOff val="50000"/>
                  </a:schemeClr>
                </a:solidFill>
                <a:effectLst/>
                <a:latin typeface="Roboto"/>
              </a:rPr>
              <a:t> email or the Patient Portal. Now they can complete self check-in in the office which provides them with another opportunity to update their health and other information prior to speaking with a clinician. This feature helps:</a:t>
            </a:r>
          </a:p>
          <a:p>
            <a:pPr algn="l" fontAlgn="base"/>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Reduce work for clinical staff.</a:t>
            </a: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Save money dealing with less paper.</a:t>
            </a: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Spend more time interacting with patients.</a:t>
            </a: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Use an office device or the patient’s smartphone.</a:t>
            </a: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659999" y="4433773"/>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293C681B-C875-4794-9667-87A6E512FCA8}"/>
              </a:ext>
            </a:extLst>
          </p:cNvPr>
          <p:cNvPicPr>
            <a:picLocks noChangeAspect="1"/>
          </p:cNvPicPr>
          <p:nvPr/>
        </p:nvPicPr>
        <p:blipFill>
          <a:blip r:embed="rId3"/>
          <a:stretch>
            <a:fillRect/>
          </a:stretch>
        </p:blipFill>
        <p:spPr>
          <a:xfrm>
            <a:off x="5798098" y="466120"/>
            <a:ext cx="6084655" cy="4133850"/>
          </a:xfrm>
          <a:prstGeom prst="rect">
            <a:avLst/>
          </a:prstGeom>
        </p:spPr>
      </p:pic>
      <p:pic>
        <p:nvPicPr>
          <p:cNvPr id="3" name="Picture 2">
            <a:extLst>
              <a:ext uri="{FF2B5EF4-FFF2-40B4-BE49-F238E27FC236}">
                <a16:creationId xmlns:a16="http://schemas.microsoft.com/office/drawing/2014/main" xmlns="" id="{3546B902-D2D3-4179-B719-03050090AEBD}"/>
              </a:ext>
            </a:extLst>
          </p:cNvPr>
          <p:cNvPicPr>
            <a:picLocks noChangeAspect="1"/>
          </p:cNvPicPr>
          <p:nvPr/>
        </p:nvPicPr>
        <p:blipFill>
          <a:blip r:embed="rId4"/>
          <a:stretch>
            <a:fillRect/>
          </a:stretch>
        </p:blipFill>
        <p:spPr>
          <a:xfrm>
            <a:off x="4113313" y="5074251"/>
            <a:ext cx="3965373" cy="1530144"/>
          </a:xfrm>
          <a:prstGeom prst="rect">
            <a:avLst/>
          </a:prstGeom>
        </p:spPr>
      </p:pic>
    </p:spTree>
    <p:extLst>
      <p:ext uri="{BB962C8B-B14F-4D97-AF65-F5344CB8AC3E}">
        <p14:creationId xmlns:p14="http://schemas.microsoft.com/office/powerpoint/2010/main" val="1481991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0" y="134851"/>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Screening Questionnaires Now Available during In-Office Self Check-in</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Reduce work for clinical staff.</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Spend more time interacting with patients.</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Choose which screening questionnaires appear for each appointment type.</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Use an office device or the patient’s smartphone.</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Review, modify, add notes, and rescore during encounter as necessary.</a:t>
            </a:r>
          </a:p>
          <a:p>
            <a:pPr algn="l" fontAlgn="base">
              <a:buFont typeface="Arial" panose="020B0604020202020204" pitchFamily="34" charset="0"/>
              <a:buChar char="•"/>
            </a:pPr>
            <a:endParaRPr lang="en-US" sz="12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200" b="1" i="0" dirty="0">
                <a:solidFill>
                  <a:schemeClr val="tx1">
                    <a:lumMod val="50000"/>
                    <a:lumOff val="50000"/>
                  </a:schemeClr>
                </a:solidFill>
                <a:effectLst/>
                <a:latin typeface="Roboto"/>
              </a:rPr>
              <a:t>Not available for out-of-office self check-in at this time.</a:t>
            </a:r>
          </a:p>
          <a:p>
            <a:pPr algn="l" fontAlgn="base">
              <a:buFont typeface="Arial" panose="020B0604020202020204" pitchFamily="34" charset="0"/>
              <a:buChar char="•"/>
            </a:pPr>
            <a:endParaRPr lang="en-US" sz="1100" dirty="0">
              <a:solidFill>
                <a:srgbClr val="313537"/>
              </a:solidFill>
              <a:latin typeface="Roboto"/>
            </a:endParaRPr>
          </a:p>
          <a:p>
            <a:pPr algn="l" fontAlgn="base">
              <a:buFont typeface="Arial" panose="020B0604020202020204" pitchFamily="34" charset="0"/>
              <a:buChar char="•"/>
            </a:pPr>
            <a:endParaRPr lang="en-US" sz="12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183559" y="4628240"/>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3C9E63AA-8E06-4F28-8E23-3B9EEDF298ED}"/>
              </a:ext>
            </a:extLst>
          </p:cNvPr>
          <p:cNvPicPr>
            <a:picLocks noChangeAspect="1"/>
          </p:cNvPicPr>
          <p:nvPr/>
        </p:nvPicPr>
        <p:blipFill>
          <a:blip r:embed="rId3"/>
          <a:stretch>
            <a:fillRect/>
          </a:stretch>
        </p:blipFill>
        <p:spPr>
          <a:xfrm>
            <a:off x="5626171" y="751351"/>
            <a:ext cx="5341540" cy="5717357"/>
          </a:xfrm>
          <a:prstGeom prst="rect">
            <a:avLst/>
          </a:prstGeom>
        </p:spPr>
      </p:pic>
      <p:pic>
        <p:nvPicPr>
          <p:cNvPr id="3" name="Picture 2">
            <a:extLst>
              <a:ext uri="{FF2B5EF4-FFF2-40B4-BE49-F238E27FC236}">
                <a16:creationId xmlns:a16="http://schemas.microsoft.com/office/drawing/2014/main" xmlns="" id="{65ED8472-EDB2-41C5-9AD3-346EAE6D8FF3}"/>
              </a:ext>
            </a:extLst>
          </p:cNvPr>
          <p:cNvPicPr>
            <a:picLocks noChangeAspect="1"/>
          </p:cNvPicPr>
          <p:nvPr/>
        </p:nvPicPr>
        <p:blipFill>
          <a:blip r:embed="rId4"/>
          <a:stretch>
            <a:fillRect/>
          </a:stretch>
        </p:blipFill>
        <p:spPr>
          <a:xfrm>
            <a:off x="565292" y="5026432"/>
            <a:ext cx="3135727" cy="1655270"/>
          </a:xfrm>
          <a:prstGeom prst="rect">
            <a:avLst/>
          </a:prstGeom>
        </p:spPr>
      </p:pic>
    </p:spTree>
    <p:extLst>
      <p:ext uri="{BB962C8B-B14F-4D97-AF65-F5344CB8AC3E}">
        <p14:creationId xmlns:p14="http://schemas.microsoft.com/office/powerpoint/2010/main" val="1030405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25671" y="120208"/>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300" dirty="0">
                <a:solidFill>
                  <a:srgbClr val="7030A0"/>
                </a:solidFill>
              </a:rPr>
              <a:t>Engage Patients with the Refreshed patient Portal Home Page and New Navigation </a:t>
            </a:r>
            <a:endParaRPr sz="23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34403"/>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600" b="1" i="0" dirty="0">
                <a:solidFill>
                  <a:schemeClr val="tx1">
                    <a:lumMod val="50000"/>
                    <a:lumOff val="50000"/>
                  </a:schemeClr>
                </a:solidFill>
                <a:effectLst/>
                <a:latin typeface="Roboto"/>
              </a:rPr>
              <a:t>Updated home page – The usable space on the page is wider and serves up the most relevant and current information the patient may need to know without having to drill-down or click around to find it.</a:t>
            </a:r>
          </a:p>
          <a:p>
            <a:pPr algn="l" fontAlgn="base"/>
            <a:endParaRPr lang="en-US" sz="16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600" b="1" i="0" dirty="0">
                <a:solidFill>
                  <a:schemeClr val="tx1">
                    <a:lumMod val="50000"/>
                    <a:lumOff val="50000"/>
                  </a:schemeClr>
                </a:solidFill>
                <a:effectLst/>
                <a:latin typeface="Roboto"/>
              </a:rPr>
              <a:t>Streamlined navigation – The left-hand navigation pane contains only the most frequently accessed links with sub-navigation links now available as tabs across the main body of the page instead.</a:t>
            </a:r>
          </a:p>
          <a:p>
            <a:pPr algn="l" fontAlgn="base"/>
            <a:endParaRPr lang="en-US" sz="16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600" b="1" i="0" dirty="0">
                <a:solidFill>
                  <a:schemeClr val="tx1">
                    <a:lumMod val="50000"/>
                    <a:lumOff val="50000"/>
                  </a:schemeClr>
                </a:solidFill>
                <a:effectLst/>
                <a:latin typeface="Roboto"/>
              </a:rPr>
              <a:t>Consolidated patient profile – The header now contains an image of the patient (My Profile) that expands to show all patient-related settings in one handy location.</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6220357" y="4689205"/>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E92B7605-BED3-4D51-8CBF-F7DC03BE6605}"/>
              </a:ext>
            </a:extLst>
          </p:cNvPr>
          <p:cNvPicPr>
            <a:picLocks noChangeAspect="1"/>
          </p:cNvPicPr>
          <p:nvPr/>
        </p:nvPicPr>
        <p:blipFill>
          <a:blip r:embed="rId3"/>
          <a:stretch>
            <a:fillRect/>
          </a:stretch>
        </p:blipFill>
        <p:spPr>
          <a:xfrm>
            <a:off x="5515818" y="736708"/>
            <a:ext cx="5484124" cy="3852418"/>
          </a:xfrm>
          <a:prstGeom prst="rect">
            <a:avLst/>
          </a:prstGeom>
        </p:spPr>
      </p:pic>
      <p:pic>
        <p:nvPicPr>
          <p:cNvPr id="5" name="Picture 4">
            <a:extLst>
              <a:ext uri="{FF2B5EF4-FFF2-40B4-BE49-F238E27FC236}">
                <a16:creationId xmlns:a16="http://schemas.microsoft.com/office/drawing/2014/main" xmlns="" id="{240563EC-DBDB-45A1-B58C-38794298A099}"/>
              </a:ext>
            </a:extLst>
          </p:cNvPr>
          <p:cNvPicPr>
            <a:picLocks noChangeAspect="1"/>
          </p:cNvPicPr>
          <p:nvPr/>
        </p:nvPicPr>
        <p:blipFill>
          <a:blip r:embed="rId4"/>
          <a:stretch>
            <a:fillRect/>
          </a:stretch>
        </p:blipFill>
        <p:spPr>
          <a:xfrm>
            <a:off x="7429598" y="4997455"/>
            <a:ext cx="1656565" cy="1860545"/>
          </a:xfrm>
          <a:prstGeom prst="rect">
            <a:avLst/>
          </a:prstGeom>
        </p:spPr>
      </p:pic>
    </p:spTree>
    <p:extLst>
      <p:ext uri="{BB962C8B-B14F-4D97-AF65-F5344CB8AC3E}">
        <p14:creationId xmlns:p14="http://schemas.microsoft.com/office/powerpoint/2010/main" val="343068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View More Detailed Patient Portal Contact Information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View a new Portal Accounts section directly under the Contact section on the Quickview page.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See contact information in a way that clearly identifies who it belongs to.</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View more detailed contact information for the patient's family members.</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09247" y="3674367"/>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B5A259C5-96C9-4536-B105-4EDCCCC146E3}"/>
              </a:ext>
            </a:extLst>
          </p:cNvPr>
          <p:cNvPicPr>
            <a:picLocks noChangeAspect="1"/>
          </p:cNvPicPr>
          <p:nvPr/>
        </p:nvPicPr>
        <p:blipFill>
          <a:blip r:embed="rId3"/>
          <a:stretch>
            <a:fillRect/>
          </a:stretch>
        </p:blipFill>
        <p:spPr>
          <a:xfrm>
            <a:off x="4616420" y="719727"/>
            <a:ext cx="7226309" cy="2724239"/>
          </a:xfrm>
          <a:prstGeom prst="rect">
            <a:avLst/>
          </a:prstGeom>
        </p:spPr>
      </p:pic>
      <p:pic>
        <p:nvPicPr>
          <p:cNvPr id="3" name="Picture 2">
            <a:extLst>
              <a:ext uri="{FF2B5EF4-FFF2-40B4-BE49-F238E27FC236}">
                <a16:creationId xmlns:a16="http://schemas.microsoft.com/office/drawing/2014/main" xmlns="" id="{9810E734-938E-4C17-9471-D3A6FE8A0F2E}"/>
              </a:ext>
            </a:extLst>
          </p:cNvPr>
          <p:cNvPicPr>
            <a:picLocks noChangeAspect="1"/>
          </p:cNvPicPr>
          <p:nvPr/>
        </p:nvPicPr>
        <p:blipFill>
          <a:blip r:embed="rId4"/>
          <a:stretch>
            <a:fillRect/>
          </a:stretch>
        </p:blipFill>
        <p:spPr>
          <a:xfrm>
            <a:off x="6777872" y="3666611"/>
            <a:ext cx="4635926" cy="2852878"/>
          </a:xfrm>
          <a:prstGeom prst="rect">
            <a:avLst/>
          </a:prstGeom>
        </p:spPr>
      </p:pic>
      <p:pic>
        <p:nvPicPr>
          <p:cNvPr id="4" name="Picture 3">
            <a:extLst>
              <a:ext uri="{FF2B5EF4-FFF2-40B4-BE49-F238E27FC236}">
                <a16:creationId xmlns:a16="http://schemas.microsoft.com/office/drawing/2014/main" xmlns="" id="{6AE3DBD7-B707-40E5-BC10-863F87B81220}"/>
              </a:ext>
            </a:extLst>
          </p:cNvPr>
          <p:cNvPicPr>
            <a:picLocks noChangeAspect="1"/>
          </p:cNvPicPr>
          <p:nvPr/>
        </p:nvPicPr>
        <p:blipFill>
          <a:blip r:embed="rId5"/>
          <a:stretch>
            <a:fillRect/>
          </a:stretch>
        </p:blipFill>
        <p:spPr>
          <a:xfrm>
            <a:off x="819586" y="4139969"/>
            <a:ext cx="4988680" cy="1741390"/>
          </a:xfrm>
          <a:prstGeom prst="rect">
            <a:avLst/>
          </a:prstGeom>
        </p:spPr>
      </p:pic>
    </p:spTree>
    <p:extLst>
      <p:ext uri="{BB962C8B-B14F-4D97-AF65-F5344CB8AC3E}">
        <p14:creationId xmlns:p14="http://schemas.microsoft.com/office/powerpoint/2010/main" val="1143496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84BECA5-FDF9-4194-8C66-A600800A6DF6}"/>
              </a:ext>
            </a:extLst>
          </p:cNvPr>
          <p:cNvSpPr>
            <a:spLocks noGrp="1"/>
          </p:cNvSpPr>
          <p:nvPr>
            <p:ph type="title"/>
          </p:nvPr>
        </p:nvSpPr>
        <p:spPr>
          <a:xfrm>
            <a:off x="1087820" y="2223784"/>
            <a:ext cx="9659434" cy="2658441"/>
          </a:xfrm>
        </p:spPr>
        <p:txBody>
          <a:bodyPr/>
          <a:lstStyle/>
          <a:p>
            <a:pPr algn="ctr"/>
            <a:r>
              <a:rPr lang="en-US" sz="4500" dirty="0">
                <a:solidFill>
                  <a:srgbClr val="7030A0"/>
                </a:solidFill>
                <a:latin typeface="Roboto"/>
              </a:rPr>
              <a:t>athenaOne Release Review</a:t>
            </a:r>
            <a:r>
              <a:rPr lang="en-US" sz="4500" dirty="0">
                <a:solidFill>
                  <a:srgbClr val="7030A0"/>
                </a:solidFill>
              </a:rPr>
              <a:t/>
            </a:r>
            <a:br>
              <a:rPr lang="en-US" sz="4500" dirty="0">
                <a:solidFill>
                  <a:srgbClr val="7030A0"/>
                </a:solidFill>
              </a:rPr>
            </a:br>
            <a:r>
              <a:rPr lang="en-US" sz="4500" dirty="0">
                <a:solidFill>
                  <a:srgbClr val="7030A0"/>
                </a:solidFill>
              </a:rPr>
              <a:t> </a:t>
            </a:r>
          </a:p>
        </p:txBody>
      </p:sp>
    </p:spTree>
    <p:extLst>
      <p:ext uri="{BB962C8B-B14F-4D97-AF65-F5344CB8AC3E}">
        <p14:creationId xmlns:p14="http://schemas.microsoft.com/office/powerpoint/2010/main" val="264149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Improved athenaNet Print Experience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See a print status icon that appears in the right corner of the window.</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Hover your cursor over the print status icon to view the status of your print job.</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Continue working as print jobs run without disruption to your athenaNet workflows.</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3080" y="3966598"/>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81497164-C7C9-47EC-AA9F-BEAAC35CCCCA}"/>
              </a:ext>
            </a:extLst>
          </p:cNvPr>
          <p:cNvPicPr>
            <a:picLocks noChangeAspect="1"/>
          </p:cNvPicPr>
          <p:nvPr/>
        </p:nvPicPr>
        <p:blipFill>
          <a:blip r:embed="rId3"/>
          <a:stretch>
            <a:fillRect/>
          </a:stretch>
        </p:blipFill>
        <p:spPr>
          <a:xfrm>
            <a:off x="5356701" y="719535"/>
            <a:ext cx="6238875" cy="5238750"/>
          </a:xfrm>
          <a:prstGeom prst="rect">
            <a:avLst/>
          </a:prstGeom>
        </p:spPr>
      </p:pic>
      <p:pic>
        <p:nvPicPr>
          <p:cNvPr id="3" name="Picture 2">
            <a:extLst>
              <a:ext uri="{FF2B5EF4-FFF2-40B4-BE49-F238E27FC236}">
                <a16:creationId xmlns:a16="http://schemas.microsoft.com/office/drawing/2014/main" xmlns="" id="{E3E81F80-07C0-4F91-BF30-E5F73E37425C}"/>
              </a:ext>
            </a:extLst>
          </p:cNvPr>
          <p:cNvPicPr>
            <a:picLocks noChangeAspect="1"/>
          </p:cNvPicPr>
          <p:nvPr/>
        </p:nvPicPr>
        <p:blipFill>
          <a:blip r:embed="rId4"/>
          <a:stretch>
            <a:fillRect/>
          </a:stretch>
        </p:blipFill>
        <p:spPr>
          <a:xfrm>
            <a:off x="300172" y="4508827"/>
            <a:ext cx="6063449" cy="1672878"/>
          </a:xfrm>
          <a:prstGeom prst="rect">
            <a:avLst/>
          </a:prstGeom>
        </p:spPr>
      </p:pic>
    </p:spTree>
    <p:extLst>
      <p:ext uri="{BB962C8B-B14F-4D97-AF65-F5344CB8AC3E}">
        <p14:creationId xmlns:p14="http://schemas.microsoft.com/office/powerpoint/2010/main" val="75435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Manage Support User Permissions on the Success Community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Streamlines the process of granting users support and contributor permission to the Success Community.</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New Community User Admin designation lets you update the support and contributor permissions. </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Manage permissions on the new User Admin page and Account Admin page on the Success Community.</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If you’re designated a Community User Admin for multiple athenaNet organizations, you can easily apply the same permissions to a user across multiple organizations.</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4518581" y="4150901"/>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7CBC65A4-246B-4A03-BED6-2FA8F9330AAF}"/>
              </a:ext>
            </a:extLst>
          </p:cNvPr>
          <p:cNvPicPr>
            <a:picLocks noChangeAspect="1"/>
          </p:cNvPicPr>
          <p:nvPr/>
        </p:nvPicPr>
        <p:blipFill>
          <a:blip r:embed="rId3"/>
          <a:stretch>
            <a:fillRect/>
          </a:stretch>
        </p:blipFill>
        <p:spPr>
          <a:xfrm>
            <a:off x="4793616" y="774370"/>
            <a:ext cx="6907791" cy="3210500"/>
          </a:xfrm>
          <a:prstGeom prst="rect">
            <a:avLst/>
          </a:prstGeom>
        </p:spPr>
      </p:pic>
      <p:pic>
        <p:nvPicPr>
          <p:cNvPr id="3" name="Picture 2">
            <a:extLst>
              <a:ext uri="{FF2B5EF4-FFF2-40B4-BE49-F238E27FC236}">
                <a16:creationId xmlns:a16="http://schemas.microsoft.com/office/drawing/2014/main" xmlns="" id="{8896EDC1-500B-4CE7-8AC3-FE86B416F3E8}"/>
              </a:ext>
            </a:extLst>
          </p:cNvPr>
          <p:cNvPicPr>
            <a:picLocks noChangeAspect="1"/>
          </p:cNvPicPr>
          <p:nvPr/>
        </p:nvPicPr>
        <p:blipFill>
          <a:blip r:embed="rId4"/>
          <a:stretch>
            <a:fillRect/>
          </a:stretch>
        </p:blipFill>
        <p:spPr>
          <a:xfrm>
            <a:off x="4628913" y="4601370"/>
            <a:ext cx="6211969" cy="1955341"/>
          </a:xfrm>
          <a:prstGeom prst="rect">
            <a:avLst/>
          </a:prstGeom>
        </p:spPr>
      </p:pic>
    </p:spTree>
    <p:extLst>
      <p:ext uri="{BB962C8B-B14F-4D97-AF65-F5344CB8AC3E}">
        <p14:creationId xmlns:p14="http://schemas.microsoft.com/office/powerpoint/2010/main" val="454751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View Resolved and Closed Cases for Past Two Years on Success Community </a:t>
            </a:r>
            <a:endParaRPr sz="2800" dirty="0">
              <a:solidFill>
                <a:srgbClr val="7030A0"/>
              </a:solidFill>
            </a:endParaRPr>
          </a:p>
        </p:txBody>
      </p:sp>
      <p:cxnSp>
        <p:nvCxnSpPr>
          <p:cNvPr id="5580" name="Google Shape;5580;p920"/>
          <p:cNvCxnSpPr/>
          <p:nvPr/>
        </p:nvCxnSpPr>
        <p:spPr>
          <a:xfrm rot="10800000" flipH="1">
            <a:off x="224406" y="1650565"/>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224406" y="1248780"/>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144544" y="1718262"/>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rgbClr val="313537"/>
                </a:solidFill>
                <a:effectLst/>
                <a:latin typeface="Roboto"/>
              </a:rPr>
              <a:t>View support cases for two years from the date they’re resolved or closed.</a:t>
            </a:r>
          </a:p>
          <a:p>
            <a:pPr algn="l" fontAlgn="base">
              <a:buFont typeface="Arial" panose="020B0604020202020204" pitchFamily="34" charset="0"/>
              <a:buChar char="•"/>
            </a:pPr>
            <a:endParaRPr lang="en-US" sz="1400" b="1" i="0" dirty="0">
              <a:solidFill>
                <a:srgbClr val="313537"/>
              </a:solidFill>
              <a:effectLst/>
              <a:latin typeface="Roboto"/>
            </a:endParaRPr>
          </a:p>
          <a:p>
            <a:pPr algn="l" fontAlgn="base">
              <a:buFont typeface="Arial" panose="020B0604020202020204" pitchFamily="34" charset="0"/>
              <a:buChar char="•"/>
            </a:pPr>
            <a:r>
              <a:rPr lang="en-US" sz="1400" b="1" i="0" dirty="0">
                <a:solidFill>
                  <a:srgbClr val="313537"/>
                </a:solidFill>
                <a:effectLst/>
                <a:latin typeface="Roboto"/>
              </a:rPr>
              <a:t>Request access to critical support cases that have been resolved or closed longer than two years ago or request to exclude new support cases from the two-year limit. </a:t>
            </a:r>
          </a:p>
          <a:p>
            <a:pPr algn="l" fontAlgn="base">
              <a:buFont typeface="Arial" panose="020B0604020202020204" pitchFamily="34" charset="0"/>
              <a:buChar char="•"/>
            </a:pPr>
            <a:endParaRPr lang="en-US" sz="1400" b="1" i="0" dirty="0">
              <a:solidFill>
                <a:srgbClr val="313537"/>
              </a:solidFill>
              <a:effectLst/>
              <a:latin typeface="Roboto"/>
            </a:endParaRPr>
          </a:p>
          <a:p>
            <a:pPr algn="l" fontAlgn="base">
              <a:buFont typeface="Arial" panose="020B0604020202020204" pitchFamily="34" charset="0"/>
              <a:buChar char="•"/>
            </a:pPr>
            <a:r>
              <a:rPr lang="en-US" sz="1400" b="1" i="0" dirty="0">
                <a:solidFill>
                  <a:srgbClr val="313537"/>
                </a:solidFill>
                <a:effectLst/>
                <a:latin typeface="Roboto"/>
              </a:rPr>
              <a:t>The two-year limit does not apply to cases with a known issue status.</a:t>
            </a:r>
          </a:p>
          <a:p>
            <a:pPr algn="l" fontAlgn="base">
              <a:buFont typeface="Arial" panose="020B0604020202020204" pitchFamily="34" charset="0"/>
              <a:buChar char="•"/>
            </a:pPr>
            <a:endParaRPr lang="en-US" sz="1400" b="1"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4934869" y="1359067"/>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7019AA9E-A037-4E0A-87C1-5B2E7F8CCB47}"/>
              </a:ext>
            </a:extLst>
          </p:cNvPr>
          <p:cNvPicPr>
            <a:picLocks noChangeAspect="1"/>
          </p:cNvPicPr>
          <p:nvPr/>
        </p:nvPicPr>
        <p:blipFill>
          <a:blip r:embed="rId3"/>
          <a:stretch>
            <a:fillRect/>
          </a:stretch>
        </p:blipFill>
        <p:spPr>
          <a:xfrm>
            <a:off x="5096406" y="1896354"/>
            <a:ext cx="6433549" cy="1532646"/>
          </a:xfrm>
          <a:prstGeom prst="rect">
            <a:avLst/>
          </a:prstGeom>
        </p:spPr>
      </p:pic>
    </p:spTree>
    <p:extLst>
      <p:ext uri="{BB962C8B-B14F-4D97-AF65-F5344CB8AC3E}">
        <p14:creationId xmlns:p14="http://schemas.microsoft.com/office/powerpoint/2010/main" val="1337879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Transition to Domain-Based Network Filtering to use athenaNet and athenahealth services </a:t>
            </a:r>
            <a:endParaRPr sz="2800" dirty="0">
              <a:solidFill>
                <a:srgbClr val="7030A0"/>
              </a:solidFill>
            </a:endParaRPr>
          </a:p>
        </p:txBody>
      </p:sp>
      <p:cxnSp>
        <p:nvCxnSpPr>
          <p:cNvPr id="5580" name="Google Shape;5580;p920"/>
          <p:cNvCxnSpPr/>
          <p:nvPr/>
        </p:nvCxnSpPr>
        <p:spPr>
          <a:xfrm rot="10800000" flipH="1">
            <a:off x="305591" y="1834069"/>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234618" y="140802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234618" y="1916993"/>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Per our technical requirements, full use of athenaNet and athenahealth services requires connectivity to:</a:t>
            </a:r>
          </a:p>
          <a:p>
            <a:pPr marL="742950" lvl="1" indent="-285750" algn="l" fontAlgn="base">
              <a:buFont typeface="Arial" panose="020B0604020202020204" pitchFamily="34" charset="0"/>
              <a:buChar char="•"/>
            </a:pPr>
            <a:r>
              <a:rPr lang="en-US" sz="1400" b="1" i="0" dirty="0">
                <a:solidFill>
                  <a:schemeClr val="tx1">
                    <a:lumMod val="50000"/>
                    <a:lumOff val="50000"/>
                  </a:schemeClr>
                </a:solidFill>
                <a:effectLst/>
                <a:latin typeface="Roboto"/>
              </a:rPr>
              <a:t>*.athena.io  </a:t>
            </a:r>
          </a:p>
          <a:p>
            <a:pPr marL="742950" lvl="1" indent="-285750" algn="l" fontAlgn="base">
              <a:buFont typeface="Arial" panose="020B0604020202020204" pitchFamily="34" charset="0"/>
              <a:buChar char="•"/>
            </a:pPr>
            <a:r>
              <a:rPr lang="en-US" sz="1400" b="1" i="0" dirty="0">
                <a:solidFill>
                  <a:schemeClr val="tx1">
                    <a:lumMod val="50000"/>
                    <a:lumOff val="50000"/>
                  </a:schemeClr>
                </a:solidFill>
                <a:effectLst/>
                <a:latin typeface="Roboto"/>
              </a:rPr>
              <a:t>*.athenahealth.com  </a:t>
            </a:r>
          </a:p>
          <a:p>
            <a:pPr marL="742950" lvl="1" indent="-285750" algn="l" fontAlgn="base">
              <a:buFont typeface="Arial" panose="020B0604020202020204" pitchFamily="34" charset="0"/>
              <a:buChar char="•"/>
            </a:pPr>
            <a:r>
              <a:rPr lang="en-US" sz="1400" b="1" i="0" dirty="0">
                <a:solidFill>
                  <a:schemeClr val="tx1">
                    <a:lumMod val="50000"/>
                    <a:lumOff val="50000"/>
                  </a:schemeClr>
                </a:solidFill>
                <a:effectLst/>
                <a:latin typeface="Roboto"/>
              </a:rPr>
              <a:t>*.epocrates.com </a:t>
            </a:r>
          </a:p>
          <a:p>
            <a:pPr marL="742950" lvl="1" indent="-285750" algn="l" fontAlgn="base">
              <a:buFont typeface="Arial" panose="020B0604020202020204" pitchFamily="34" charset="0"/>
              <a:buChar char="•"/>
            </a:pPr>
            <a:r>
              <a:rPr lang="en-US" sz="1400" b="1" i="0" dirty="0">
                <a:solidFill>
                  <a:schemeClr val="tx1">
                    <a:lumMod val="50000"/>
                    <a:lumOff val="50000"/>
                  </a:schemeClr>
                </a:solidFill>
                <a:effectLst/>
                <a:latin typeface="Roboto"/>
              </a:rPr>
              <a:t>secure.athenahealthpayment.com</a:t>
            </a:r>
          </a:p>
          <a:p>
            <a:pPr marL="742950" lvl="1" indent="-285750"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With our Fall 2020 Release in November, we’ll no longer support IP-based filtering for access to athenaNet and athenahealth services. Connectivity to athena.io will be required. If you do not allow access to these entire domains, you will not be able to access athenaNet. </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You can check to see if your organization permits access to *.athena.io on the Connectivity Test Page.</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9450409" y="1916993"/>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15443960-FF57-45D4-B6B9-A8E75439F888}"/>
              </a:ext>
            </a:extLst>
          </p:cNvPr>
          <p:cNvPicPr>
            <a:picLocks noChangeAspect="1"/>
          </p:cNvPicPr>
          <p:nvPr/>
        </p:nvPicPr>
        <p:blipFill>
          <a:blip r:embed="rId3"/>
          <a:stretch>
            <a:fillRect/>
          </a:stretch>
        </p:blipFill>
        <p:spPr>
          <a:xfrm>
            <a:off x="4751912" y="1408026"/>
            <a:ext cx="4034332" cy="4371137"/>
          </a:xfrm>
          <a:prstGeom prst="rect">
            <a:avLst/>
          </a:prstGeom>
        </p:spPr>
      </p:pic>
      <p:pic>
        <p:nvPicPr>
          <p:cNvPr id="3" name="Picture 2">
            <a:extLst>
              <a:ext uri="{FF2B5EF4-FFF2-40B4-BE49-F238E27FC236}">
                <a16:creationId xmlns:a16="http://schemas.microsoft.com/office/drawing/2014/main" xmlns="" id="{4F77BDEF-0993-4269-BB29-FE75AE4B4874}"/>
              </a:ext>
            </a:extLst>
          </p:cNvPr>
          <p:cNvPicPr>
            <a:picLocks noChangeAspect="1"/>
          </p:cNvPicPr>
          <p:nvPr/>
        </p:nvPicPr>
        <p:blipFill>
          <a:blip r:embed="rId4"/>
          <a:stretch>
            <a:fillRect/>
          </a:stretch>
        </p:blipFill>
        <p:spPr>
          <a:xfrm>
            <a:off x="9306514" y="2340597"/>
            <a:ext cx="1863890" cy="2176806"/>
          </a:xfrm>
          <a:prstGeom prst="rect">
            <a:avLst/>
          </a:prstGeom>
        </p:spPr>
      </p:pic>
    </p:spTree>
    <p:extLst>
      <p:ext uri="{BB962C8B-B14F-4D97-AF65-F5344CB8AC3E}">
        <p14:creationId xmlns:p14="http://schemas.microsoft.com/office/powerpoint/2010/main" val="212301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84BECA5-FDF9-4194-8C66-A600800A6DF6}"/>
              </a:ext>
            </a:extLst>
          </p:cNvPr>
          <p:cNvSpPr>
            <a:spLocks noGrp="1"/>
          </p:cNvSpPr>
          <p:nvPr>
            <p:ph type="title"/>
          </p:nvPr>
        </p:nvSpPr>
        <p:spPr>
          <a:xfrm>
            <a:off x="1087820" y="2223784"/>
            <a:ext cx="9659434" cy="2658441"/>
          </a:xfrm>
        </p:spPr>
        <p:txBody>
          <a:bodyPr/>
          <a:lstStyle/>
          <a:p>
            <a:pPr algn="ctr"/>
            <a:r>
              <a:rPr lang="en-US" sz="4500" dirty="0" err="1">
                <a:solidFill>
                  <a:srgbClr val="7030A0"/>
                </a:solidFill>
                <a:latin typeface="Roboto"/>
              </a:rPr>
              <a:t>athenaClinials</a:t>
            </a:r>
            <a:r>
              <a:rPr lang="en-US" sz="4500" dirty="0">
                <a:solidFill>
                  <a:srgbClr val="7030A0"/>
                </a:solidFill>
                <a:latin typeface="Roboto"/>
              </a:rPr>
              <a:t> Release Review</a:t>
            </a:r>
            <a:r>
              <a:rPr lang="en-US" sz="4500" dirty="0">
                <a:solidFill>
                  <a:srgbClr val="7030A0"/>
                </a:solidFill>
              </a:rPr>
              <a:t/>
            </a:r>
            <a:br>
              <a:rPr lang="en-US" sz="4500" dirty="0">
                <a:solidFill>
                  <a:srgbClr val="7030A0"/>
                </a:solidFill>
              </a:rPr>
            </a:br>
            <a:r>
              <a:rPr lang="en-US" sz="4500" dirty="0">
                <a:solidFill>
                  <a:srgbClr val="7030A0"/>
                </a:solidFill>
              </a:rPr>
              <a:t> </a:t>
            </a:r>
          </a:p>
        </p:txBody>
      </p:sp>
    </p:spTree>
    <p:extLst>
      <p:ext uri="{BB962C8B-B14F-4D97-AF65-F5344CB8AC3E}">
        <p14:creationId xmlns:p14="http://schemas.microsoft.com/office/powerpoint/2010/main" val="836008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84BECA5-FDF9-4194-8C66-A600800A6DF6}"/>
              </a:ext>
            </a:extLst>
          </p:cNvPr>
          <p:cNvSpPr>
            <a:spLocks noGrp="1"/>
          </p:cNvSpPr>
          <p:nvPr>
            <p:ph type="title"/>
          </p:nvPr>
        </p:nvSpPr>
        <p:spPr>
          <a:xfrm>
            <a:off x="1087820" y="2223784"/>
            <a:ext cx="9659434" cy="2658441"/>
          </a:xfrm>
        </p:spPr>
        <p:txBody>
          <a:bodyPr/>
          <a:lstStyle/>
          <a:p>
            <a:pPr algn="ctr"/>
            <a:r>
              <a:rPr lang="en-US" sz="4500" dirty="0">
                <a:solidFill>
                  <a:srgbClr val="7030A0"/>
                </a:solidFill>
                <a:latin typeface="Roboto"/>
              </a:rPr>
              <a:t>athenaOne Features Postponed </a:t>
            </a:r>
            <a:r>
              <a:rPr lang="en-US" sz="4500" dirty="0">
                <a:solidFill>
                  <a:srgbClr val="7030A0"/>
                </a:solidFill>
              </a:rPr>
              <a:t/>
            </a:r>
            <a:br>
              <a:rPr lang="en-US" sz="4500" dirty="0">
                <a:solidFill>
                  <a:srgbClr val="7030A0"/>
                </a:solidFill>
              </a:rPr>
            </a:br>
            <a:r>
              <a:rPr lang="en-US" sz="4500" dirty="0">
                <a:solidFill>
                  <a:srgbClr val="7030A0"/>
                </a:solidFill>
              </a:rPr>
              <a:t> </a:t>
            </a:r>
          </a:p>
        </p:txBody>
      </p:sp>
    </p:spTree>
    <p:extLst>
      <p:ext uri="{BB962C8B-B14F-4D97-AF65-F5344CB8AC3E}">
        <p14:creationId xmlns:p14="http://schemas.microsoft.com/office/powerpoint/2010/main" val="458312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0" y="59795"/>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Clinical Inbox Performance &amp; Task Description Improvements</a:t>
            </a:r>
            <a:br>
              <a:rPr lang="en-US" sz="2800" dirty="0">
                <a:solidFill>
                  <a:srgbClr val="7030A0"/>
                </a:solidFill>
              </a:rPr>
            </a:br>
            <a:r>
              <a:rPr lang="en-US" sz="2800" dirty="0">
                <a:solidFill>
                  <a:srgbClr val="7030A0"/>
                </a:solidFill>
              </a:rPr>
              <a:t>(Postponed)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Task lists in the Clinical Inbox and List View load more quickly</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Shorter and clearer task descriptions for improved readability</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New architecture lays the foundation for future feature enhancements</a:t>
            </a:r>
          </a:p>
          <a:p>
            <a:pPr algn="l" fontAlgn="base">
              <a:buFont typeface="Arial" panose="020B0604020202020204" pitchFamily="34" charset="0"/>
              <a:buChar char="•"/>
            </a:pPr>
            <a:endParaRPr lang="en-US" sz="1200" dirty="0">
              <a:solidFill>
                <a:srgbClr val="313537"/>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09247" y="3636660"/>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568F0E8A-EE62-4C30-8886-9A80AED5D600}"/>
              </a:ext>
            </a:extLst>
          </p:cNvPr>
          <p:cNvPicPr>
            <a:picLocks noChangeAspect="1"/>
          </p:cNvPicPr>
          <p:nvPr/>
        </p:nvPicPr>
        <p:blipFill>
          <a:blip r:embed="rId3"/>
          <a:stretch>
            <a:fillRect/>
          </a:stretch>
        </p:blipFill>
        <p:spPr>
          <a:xfrm>
            <a:off x="4861727" y="1569627"/>
            <a:ext cx="7021026" cy="2209252"/>
          </a:xfrm>
          <a:prstGeom prst="rect">
            <a:avLst/>
          </a:prstGeom>
        </p:spPr>
      </p:pic>
      <p:pic>
        <p:nvPicPr>
          <p:cNvPr id="3" name="Picture 2">
            <a:extLst>
              <a:ext uri="{FF2B5EF4-FFF2-40B4-BE49-F238E27FC236}">
                <a16:creationId xmlns:a16="http://schemas.microsoft.com/office/drawing/2014/main" xmlns="" id="{0E51D27D-6822-49F3-8E98-7EA38277252F}"/>
              </a:ext>
            </a:extLst>
          </p:cNvPr>
          <p:cNvPicPr>
            <a:picLocks noChangeAspect="1"/>
          </p:cNvPicPr>
          <p:nvPr/>
        </p:nvPicPr>
        <p:blipFill>
          <a:blip r:embed="rId4"/>
          <a:stretch>
            <a:fillRect/>
          </a:stretch>
        </p:blipFill>
        <p:spPr>
          <a:xfrm>
            <a:off x="716438" y="4051776"/>
            <a:ext cx="5932847" cy="2129929"/>
          </a:xfrm>
          <a:prstGeom prst="rect">
            <a:avLst/>
          </a:prstGeom>
        </p:spPr>
      </p:pic>
    </p:spTree>
    <p:extLst>
      <p:ext uri="{BB962C8B-B14F-4D97-AF65-F5344CB8AC3E}">
        <p14:creationId xmlns:p14="http://schemas.microsoft.com/office/powerpoint/2010/main" val="341777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Covid-19 Watch Flags in the Schedule (Postponed)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606705" y="1447336"/>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A COVID-19 watch flag appears when a patient is suspected or confirmed to have COVID-19. </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The flag appears if you order a COVID-19 test, receive or upload a result for a COVID-19 test, add a COVID-19 related SNOMED problem to the Problems list, or add a COVID-19 related diagnosis. </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Both clinicians and non-clinicians can see the flag in the schedule.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To view more details, hover over or tap the flag in the patient banner.</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1729039" y="4578438"/>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AE635D78-0AF2-455C-8177-10A42CA7615D}"/>
              </a:ext>
            </a:extLst>
          </p:cNvPr>
          <p:cNvPicPr>
            <a:picLocks noChangeAspect="1"/>
          </p:cNvPicPr>
          <p:nvPr/>
        </p:nvPicPr>
        <p:blipFill>
          <a:blip r:embed="rId3"/>
          <a:stretch>
            <a:fillRect/>
          </a:stretch>
        </p:blipFill>
        <p:spPr>
          <a:xfrm>
            <a:off x="6096000" y="1063838"/>
            <a:ext cx="4476750" cy="2266950"/>
          </a:xfrm>
          <a:prstGeom prst="rect">
            <a:avLst/>
          </a:prstGeom>
        </p:spPr>
      </p:pic>
      <p:pic>
        <p:nvPicPr>
          <p:cNvPr id="3" name="Picture 2">
            <a:extLst>
              <a:ext uri="{FF2B5EF4-FFF2-40B4-BE49-F238E27FC236}">
                <a16:creationId xmlns:a16="http://schemas.microsoft.com/office/drawing/2014/main" xmlns="" id="{642C2468-BF83-4B54-908D-087CD18BFE66}"/>
              </a:ext>
            </a:extLst>
          </p:cNvPr>
          <p:cNvPicPr>
            <a:picLocks noChangeAspect="1"/>
          </p:cNvPicPr>
          <p:nvPr/>
        </p:nvPicPr>
        <p:blipFill>
          <a:blip r:embed="rId4"/>
          <a:stretch>
            <a:fillRect/>
          </a:stretch>
        </p:blipFill>
        <p:spPr>
          <a:xfrm>
            <a:off x="5296998" y="3620256"/>
            <a:ext cx="6668599" cy="2321348"/>
          </a:xfrm>
          <a:prstGeom prst="rect">
            <a:avLst/>
          </a:prstGeom>
        </p:spPr>
      </p:pic>
      <p:pic>
        <p:nvPicPr>
          <p:cNvPr id="4" name="Picture 3">
            <a:extLst>
              <a:ext uri="{FF2B5EF4-FFF2-40B4-BE49-F238E27FC236}">
                <a16:creationId xmlns:a16="http://schemas.microsoft.com/office/drawing/2014/main" xmlns="" id="{D3E703D8-8524-4B57-B261-A7753C4E6AD2}"/>
              </a:ext>
            </a:extLst>
          </p:cNvPr>
          <p:cNvPicPr>
            <a:picLocks noChangeAspect="1"/>
          </p:cNvPicPr>
          <p:nvPr/>
        </p:nvPicPr>
        <p:blipFill>
          <a:blip r:embed="rId5"/>
          <a:stretch>
            <a:fillRect/>
          </a:stretch>
        </p:blipFill>
        <p:spPr>
          <a:xfrm>
            <a:off x="62511" y="5020531"/>
            <a:ext cx="5005262" cy="1812977"/>
          </a:xfrm>
          <a:prstGeom prst="rect">
            <a:avLst/>
          </a:prstGeom>
        </p:spPr>
      </p:pic>
    </p:spTree>
    <p:extLst>
      <p:ext uri="{BB962C8B-B14F-4D97-AF65-F5344CB8AC3E}">
        <p14:creationId xmlns:p14="http://schemas.microsoft.com/office/powerpoint/2010/main" val="56778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Release Center Resource</a:t>
            </a:r>
            <a:endParaRPr sz="2800" dirty="0">
              <a:solidFill>
                <a:srgbClr val="7030A0"/>
              </a:solidFill>
            </a:endParaRPr>
          </a:p>
        </p:txBody>
      </p:sp>
      <p:sp>
        <p:nvSpPr>
          <p:cNvPr id="5" name="TextBox 4">
            <a:extLst>
              <a:ext uri="{FF2B5EF4-FFF2-40B4-BE49-F238E27FC236}">
                <a16:creationId xmlns:a16="http://schemas.microsoft.com/office/drawing/2014/main" xmlns="" id="{A426194A-07B3-44B8-8B1D-AAC88208AAEC}"/>
              </a:ext>
            </a:extLst>
          </p:cNvPr>
          <p:cNvSpPr txBox="1"/>
          <p:nvPr/>
        </p:nvSpPr>
        <p:spPr>
          <a:xfrm>
            <a:off x="1506946" y="3033132"/>
            <a:ext cx="9567747" cy="523220"/>
          </a:xfrm>
          <a:prstGeom prst="rect">
            <a:avLst/>
          </a:prstGeom>
          <a:noFill/>
        </p:spPr>
        <p:txBody>
          <a:bodyPr wrap="square">
            <a:spAutoFit/>
          </a:bodyPr>
          <a:lstStyle/>
          <a:p>
            <a:r>
              <a:rPr lang="en-US" sz="2800" dirty="0">
                <a:hlinkClick r:id="rId3"/>
              </a:rPr>
              <a:t>https://success.athenahealth.com/s/summer-2020-release</a:t>
            </a:r>
            <a:endParaRPr lang="en-US" sz="2800" dirty="0"/>
          </a:p>
        </p:txBody>
      </p:sp>
    </p:spTree>
    <p:extLst>
      <p:ext uri="{BB962C8B-B14F-4D97-AF65-F5344CB8AC3E}">
        <p14:creationId xmlns:p14="http://schemas.microsoft.com/office/powerpoint/2010/main" val="68561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Enhancements to the Assessment and Plan Note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29938" y="1313493"/>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Better suggestions for misspelled words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Ability to delete words added to your user dictionary</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Improved formatting capabilities within text macros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Updated design of drop-down, date, and time boxes within text macros</a:t>
            </a: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29938" y="4098573"/>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E72BAA04-2034-447B-BC3B-16802DC49DFF}"/>
              </a:ext>
            </a:extLst>
          </p:cNvPr>
          <p:cNvPicPr>
            <a:picLocks noChangeAspect="1"/>
          </p:cNvPicPr>
          <p:nvPr/>
        </p:nvPicPr>
        <p:blipFill>
          <a:blip r:embed="rId3"/>
          <a:stretch>
            <a:fillRect/>
          </a:stretch>
        </p:blipFill>
        <p:spPr>
          <a:xfrm>
            <a:off x="4649605" y="741519"/>
            <a:ext cx="4872000" cy="2368707"/>
          </a:xfrm>
          <a:prstGeom prst="rect">
            <a:avLst/>
          </a:prstGeom>
        </p:spPr>
      </p:pic>
      <p:pic>
        <p:nvPicPr>
          <p:cNvPr id="3" name="Picture 2">
            <a:extLst>
              <a:ext uri="{FF2B5EF4-FFF2-40B4-BE49-F238E27FC236}">
                <a16:creationId xmlns:a16="http://schemas.microsoft.com/office/drawing/2014/main" xmlns="" id="{D6F854FA-6E23-4262-9FD4-46F5D17D25FE}"/>
              </a:ext>
            </a:extLst>
          </p:cNvPr>
          <p:cNvPicPr>
            <a:picLocks noChangeAspect="1"/>
          </p:cNvPicPr>
          <p:nvPr/>
        </p:nvPicPr>
        <p:blipFill>
          <a:blip r:embed="rId4"/>
          <a:stretch>
            <a:fillRect/>
          </a:stretch>
        </p:blipFill>
        <p:spPr>
          <a:xfrm>
            <a:off x="5518174" y="3074572"/>
            <a:ext cx="5461177" cy="3022734"/>
          </a:xfrm>
          <a:prstGeom prst="rect">
            <a:avLst/>
          </a:prstGeom>
        </p:spPr>
      </p:pic>
      <p:pic>
        <p:nvPicPr>
          <p:cNvPr id="4" name="Picture 3">
            <a:extLst>
              <a:ext uri="{FF2B5EF4-FFF2-40B4-BE49-F238E27FC236}">
                <a16:creationId xmlns:a16="http://schemas.microsoft.com/office/drawing/2014/main" xmlns="" id="{47ED4C91-FA3D-4B03-91FF-FD053592725D}"/>
              </a:ext>
            </a:extLst>
          </p:cNvPr>
          <p:cNvPicPr>
            <a:picLocks noChangeAspect="1"/>
          </p:cNvPicPr>
          <p:nvPr/>
        </p:nvPicPr>
        <p:blipFill>
          <a:blip r:embed="rId5"/>
          <a:stretch>
            <a:fillRect/>
          </a:stretch>
        </p:blipFill>
        <p:spPr>
          <a:xfrm>
            <a:off x="1488806" y="4585939"/>
            <a:ext cx="2554264" cy="1797217"/>
          </a:xfrm>
          <a:prstGeom prst="rect">
            <a:avLst/>
          </a:prstGeom>
        </p:spPr>
      </p:pic>
    </p:spTree>
    <p:extLst>
      <p:ext uri="{BB962C8B-B14F-4D97-AF65-F5344CB8AC3E}">
        <p14:creationId xmlns:p14="http://schemas.microsoft.com/office/powerpoint/2010/main" val="375502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338025" y="299971"/>
            <a:ext cx="10570000"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dirty="0">
                <a:solidFill>
                  <a:srgbClr val="7030A0"/>
                </a:solidFill>
              </a:rPr>
              <a:t>Encounter Preparation – Start Documentation Work Before Check-in!  </a:t>
            </a:r>
            <a:endParaRPr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06401" y="884418"/>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34403"/>
            <a:ext cx="4319666" cy="4345841"/>
          </a:xfrm>
          <a:prstGeom prst="rect">
            <a:avLst/>
          </a:prstGeom>
          <a:noFill/>
          <a:ln>
            <a:noFill/>
          </a:ln>
        </p:spPr>
        <p:txBody>
          <a:bodyPr spcFirstLastPara="1" wrap="square" lIns="121896" tIns="121896" rIns="121896" bIns="121896" anchor="t" anchorCtr="0">
            <a:noAutofit/>
          </a:bodyPr>
          <a:lstStyle/>
          <a:p>
            <a:pPr algn="l" fontAlgn="base"/>
            <a:r>
              <a:rPr lang="en-US" sz="1300" b="1" i="0" dirty="0">
                <a:solidFill>
                  <a:schemeClr val="tx1">
                    <a:lumMod val="50000"/>
                    <a:lumOff val="50000"/>
                  </a:schemeClr>
                </a:solidFill>
                <a:effectLst/>
                <a:latin typeface="Roboto"/>
              </a:rPr>
              <a:t>Now you can prepare for future appointments by doing the following:</a:t>
            </a:r>
          </a:p>
          <a:p>
            <a:pPr algn="l" fontAlgn="base"/>
            <a:endParaRPr lang="en-US" sz="13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300" b="1" i="0" dirty="0">
                <a:solidFill>
                  <a:schemeClr val="tx1">
                    <a:lumMod val="50000"/>
                    <a:lumOff val="50000"/>
                  </a:schemeClr>
                </a:solidFill>
                <a:effectLst/>
                <a:latin typeface="Roboto"/>
              </a:rPr>
              <a:t>Begin Encounter Preparation from the schedule on the Clinician home page as soon as an appointment is booked.</a:t>
            </a:r>
          </a:p>
          <a:p>
            <a:pPr algn="l" fontAlgn="base">
              <a:buFont typeface="Arial" panose="020B0604020202020204" pitchFamily="34" charset="0"/>
              <a:buChar char="•"/>
            </a:pPr>
            <a:endParaRPr lang="en-US" sz="13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300" b="1" i="0" dirty="0">
                <a:solidFill>
                  <a:schemeClr val="tx1">
                    <a:lumMod val="50000"/>
                    <a:lumOff val="50000"/>
                  </a:schemeClr>
                </a:solidFill>
                <a:effectLst/>
                <a:latin typeface="Roboto"/>
              </a:rPr>
              <a:t>Enter notes and reminders for yourself and other clinical staff in the new Prep Notes section.</a:t>
            </a:r>
          </a:p>
          <a:p>
            <a:pPr algn="l" fontAlgn="base"/>
            <a:endParaRPr lang="en-US" sz="13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300" b="1" i="0" dirty="0">
                <a:solidFill>
                  <a:schemeClr val="tx1">
                    <a:lumMod val="50000"/>
                    <a:lumOff val="50000"/>
                  </a:schemeClr>
                </a:solidFill>
                <a:effectLst/>
                <a:latin typeface="Roboto"/>
              </a:rPr>
              <a:t>Access all steps in the Intake and Exam stages of an encounter before check-in.</a:t>
            </a:r>
          </a:p>
          <a:p>
            <a:pPr algn="l" fontAlgn="base">
              <a:buFont typeface="Arial" panose="020B0604020202020204" pitchFamily="34" charset="0"/>
              <a:buChar char="•"/>
            </a:pPr>
            <a:endParaRPr lang="en-US" sz="13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300" b="1" i="0" dirty="0">
                <a:solidFill>
                  <a:schemeClr val="tx1">
                    <a:lumMod val="50000"/>
                    <a:lumOff val="50000"/>
                  </a:schemeClr>
                </a:solidFill>
                <a:effectLst/>
                <a:latin typeface="Roboto"/>
              </a:rPr>
              <a:t>See which appointments have been prepped in the schedule on the Clinician home page.</a:t>
            </a:r>
          </a:p>
          <a:p>
            <a:pPr algn="l" fontAlgn="base">
              <a:buFont typeface="Arial" panose="020B0604020202020204" pitchFamily="34" charset="0"/>
              <a:buChar char="•"/>
            </a:pPr>
            <a:endParaRPr lang="en-US" sz="13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300" b="1" i="0" dirty="0">
                <a:solidFill>
                  <a:schemeClr val="tx1">
                    <a:lumMod val="50000"/>
                    <a:lumOff val="50000"/>
                  </a:schemeClr>
                </a:solidFill>
                <a:effectLst/>
                <a:latin typeface="Roboto"/>
              </a:rPr>
              <a:t>Hover on a PREPPED label in the schedule to see when the encounter was prepped and by whom.</a:t>
            </a:r>
          </a:p>
          <a:p>
            <a:pPr algn="l" fontAlgn="base">
              <a:buFont typeface="Arial" panose="020B0604020202020204" pitchFamily="34" charset="0"/>
              <a:buChar char="•"/>
            </a:pPr>
            <a:endParaRPr lang="en-US" sz="13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300" b="1" i="0" dirty="0">
                <a:solidFill>
                  <a:schemeClr val="tx1">
                    <a:lumMod val="50000"/>
                    <a:lumOff val="50000"/>
                  </a:schemeClr>
                </a:solidFill>
                <a:effectLst/>
                <a:latin typeface="Roboto"/>
              </a:rPr>
              <a:t>Cannot sign orders, enter vitals and measurements, or close an encounter in Prep mode.</a:t>
            </a:r>
          </a:p>
          <a:p>
            <a:pPr algn="l" fontAlgn="base">
              <a:buFont typeface="Arial" panose="020B0604020202020204" pitchFamily="34" charset="0"/>
              <a:buChar char="•"/>
            </a:pPr>
            <a:endParaRPr lang="en-US" sz="1300" b="1" dirty="0">
              <a:solidFill>
                <a:schemeClr val="tx1">
                  <a:lumMod val="50000"/>
                  <a:lumOff val="50000"/>
                </a:schemeClr>
              </a:solidFill>
              <a:latin typeface="Roboto"/>
            </a:endParaRPr>
          </a:p>
          <a:p>
            <a:pPr algn="l" fontAlgn="base"/>
            <a:endParaRPr lang="en-US" sz="13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lang="en-US" sz="1167" dirty="0"/>
          </a:p>
          <a:p>
            <a:pPr marL="507987" indent="-285744">
              <a:buSzPts val="1600"/>
              <a:buFont typeface="Arial" panose="020B0604020202020204" pitchFamily="34" charset="0"/>
              <a:buChar char="•"/>
            </a:pPr>
            <a:endParaRPr sz="2000" dirty="0">
              <a:solidFill>
                <a:schemeClr val="bg2"/>
              </a:solidFill>
            </a:endParaRPr>
          </a:p>
          <a:p>
            <a:endParaRPr sz="1333" dirty="0"/>
          </a:p>
        </p:txBody>
      </p:sp>
      <p:pic>
        <p:nvPicPr>
          <p:cNvPr id="3" name="Picture 2">
            <a:extLst>
              <a:ext uri="{FF2B5EF4-FFF2-40B4-BE49-F238E27FC236}">
                <a16:creationId xmlns:a16="http://schemas.microsoft.com/office/drawing/2014/main" xmlns="" id="{A98290D2-62E5-4FAF-9CB8-002F57DB6A4F}"/>
              </a:ext>
            </a:extLst>
          </p:cNvPr>
          <p:cNvPicPr>
            <a:picLocks noChangeAspect="1"/>
          </p:cNvPicPr>
          <p:nvPr/>
        </p:nvPicPr>
        <p:blipFill>
          <a:blip r:embed="rId3"/>
          <a:stretch>
            <a:fillRect/>
          </a:stretch>
        </p:blipFill>
        <p:spPr>
          <a:xfrm>
            <a:off x="4697289" y="1500918"/>
            <a:ext cx="7240228" cy="2514838"/>
          </a:xfrm>
          <a:prstGeom prst="rect">
            <a:avLst/>
          </a:prstGeom>
        </p:spPr>
      </p:pic>
      <p:sp>
        <p:nvSpPr>
          <p:cNvPr id="9" name="Google Shape;5581;p920">
            <a:extLst>
              <a:ext uri="{FF2B5EF4-FFF2-40B4-BE49-F238E27FC236}">
                <a16:creationId xmlns:a16="http://schemas.microsoft.com/office/drawing/2014/main" xmlns="" id="{2584853C-F6C4-4E9E-866B-9A59E8ABC319}"/>
              </a:ext>
            </a:extLst>
          </p:cNvPr>
          <p:cNvSpPr txBox="1"/>
          <p:nvPr/>
        </p:nvSpPr>
        <p:spPr>
          <a:xfrm>
            <a:off x="5623025" y="3891183"/>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4" name="Picture 3">
            <a:extLst>
              <a:ext uri="{FF2B5EF4-FFF2-40B4-BE49-F238E27FC236}">
                <a16:creationId xmlns:a16="http://schemas.microsoft.com/office/drawing/2014/main" xmlns="" id="{F0851142-C403-4826-B51A-F76A962FFB42}"/>
              </a:ext>
            </a:extLst>
          </p:cNvPr>
          <p:cNvPicPr>
            <a:picLocks noChangeAspect="1"/>
          </p:cNvPicPr>
          <p:nvPr/>
        </p:nvPicPr>
        <p:blipFill>
          <a:blip r:embed="rId4"/>
          <a:stretch>
            <a:fillRect/>
          </a:stretch>
        </p:blipFill>
        <p:spPr>
          <a:xfrm>
            <a:off x="7051249" y="4430598"/>
            <a:ext cx="1888009" cy="2127431"/>
          </a:xfrm>
          <a:prstGeom prst="rect">
            <a:avLst/>
          </a:prstGeom>
        </p:spPr>
      </p:pic>
    </p:spTree>
    <p:extLst>
      <p:ext uri="{BB962C8B-B14F-4D97-AF65-F5344CB8AC3E}">
        <p14:creationId xmlns:p14="http://schemas.microsoft.com/office/powerpoint/2010/main" val="229578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244045" y="116126"/>
            <a:ext cx="10570000"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dirty="0">
                <a:solidFill>
                  <a:srgbClr val="7030A0"/>
                </a:solidFill>
              </a:rPr>
              <a:t>athenaNet Always shows the Performing Department Information for Point of Care Test</a:t>
            </a:r>
            <a:endParaRPr dirty="0">
              <a:solidFill>
                <a:srgbClr val="7030A0"/>
              </a:solidFill>
            </a:endParaRPr>
          </a:p>
        </p:txBody>
      </p:sp>
      <p:cxnSp>
        <p:nvCxnSpPr>
          <p:cNvPr id="5580" name="Google Shape;5580;p920"/>
          <p:cNvCxnSpPr/>
          <p:nvPr/>
        </p:nvCxnSpPr>
        <p:spPr>
          <a:xfrm rot="10800000" flipH="1">
            <a:off x="494128" y="1342176"/>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338025" y="916471"/>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244045" y="1391007"/>
            <a:ext cx="4319666" cy="4345841"/>
          </a:xfrm>
          <a:prstGeom prst="rect">
            <a:avLst/>
          </a:prstGeom>
          <a:noFill/>
          <a:ln>
            <a:noFill/>
          </a:ln>
        </p:spPr>
        <p:txBody>
          <a:bodyPr spcFirstLastPara="1" wrap="square" lIns="121896" tIns="121896" rIns="121896" bIns="121896" anchor="t" anchorCtr="0">
            <a:noAutofit/>
          </a:bodyPr>
          <a:lstStyle/>
          <a:p>
            <a:pPr algn="l" fontAlgn="base"/>
            <a:r>
              <a:rPr lang="en-US" sz="1400" b="1" i="0" dirty="0">
                <a:solidFill>
                  <a:schemeClr val="tx1">
                    <a:lumMod val="50000"/>
                    <a:lumOff val="50000"/>
                  </a:schemeClr>
                </a:solidFill>
                <a:effectLst/>
                <a:latin typeface="Roboto"/>
              </a:rPr>
              <a:t>This new feature enhancement now provides you the following information:</a:t>
            </a:r>
          </a:p>
          <a:p>
            <a:pPr algn="l" fontAlgn="base"/>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For point-of-care tests (POCT), athenaNet now displays the name and address of the performing, in-house department in the Performing Lab field on the results.</a:t>
            </a:r>
          </a:p>
          <a:p>
            <a:pPr algn="l" fontAlgn="base"/>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The information in the Performing Lab section applies to the four order office types configured on the Office Order Types page: labs, imaging, procedures, and consults.</a:t>
            </a:r>
          </a:p>
          <a:p>
            <a:pPr algn="l" fontAlgn="base"/>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This update ensures your practice is compliant with CLIA in athenaNet and on the printed lab result. For details, see </a:t>
            </a:r>
            <a:r>
              <a:rPr lang="en-US" sz="1400" b="1" i="0" dirty="0">
                <a:solidFill>
                  <a:srgbClr val="0070C0"/>
                </a:solidFill>
                <a:effectLst/>
                <a:latin typeface="Roboto"/>
                <a:hlinkClick r:id="rId3">
                  <a:extLst>
                    <a:ext uri="{A12FA001-AC4F-418D-AE19-62706E023703}">
                      <ahyp:hlinkClr xmlns:ahyp="http://schemas.microsoft.com/office/drawing/2018/hyperlinkcolor" xmlns="" val="tx"/>
                    </a:ext>
                  </a:extLst>
                </a:hlinkClick>
              </a:rPr>
              <a:t>Clinical Laboratory Improvement Amendments (CLIA)</a:t>
            </a:r>
            <a:r>
              <a:rPr lang="en-US" sz="1400" b="1" i="0" dirty="0">
                <a:solidFill>
                  <a:srgbClr val="0070C0"/>
                </a:solidFill>
                <a:effectLst/>
                <a:latin typeface="Roboto"/>
              </a:rPr>
              <a:t>.</a:t>
            </a:r>
          </a:p>
          <a:p>
            <a:pPr algn="l" fontAlgn="base">
              <a:buFont typeface="Arial" panose="020B0604020202020204" pitchFamily="34" charset="0"/>
              <a:buChar char="•"/>
            </a:pPr>
            <a:endParaRPr lang="en-US" sz="1400" b="1" dirty="0">
              <a:solidFill>
                <a:srgbClr val="0070C0"/>
              </a:solidFill>
              <a:latin typeface="Roboto"/>
            </a:endParaRPr>
          </a:p>
          <a:p>
            <a:pPr algn="l" fontAlgn="base">
              <a:buFont typeface="Arial" panose="020B0604020202020204" pitchFamily="34" charset="0"/>
              <a:buChar char="•"/>
            </a:pPr>
            <a:endParaRPr lang="en-US" sz="1400" b="1" i="0" dirty="0">
              <a:solidFill>
                <a:srgbClr val="0070C0"/>
              </a:solidFill>
              <a:effectLst/>
              <a:latin typeface="Roboto"/>
            </a:endParaRPr>
          </a:p>
          <a:p>
            <a:pPr marL="507987" indent="-285744">
              <a:buSzPts val="1600"/>
              <a:buFont typeface="Arial" panose="020B0604020202020204" pitchFamily="34" charset="0"/>
              <a:buChar char="•"/>
            </a:pPr>
            <a:endParaRPr lang="en-US" sz="1167" dirty="0"/>
          </a:p>
          <a:p>
            <a:pPr marL="507987" indent="-285744">
              <a:buSzPts val="1600"/>
              <a:buFont typeface="Arial" panose="020B0604020202020204" pitchFamily="34" charset="0"/>
              <a:buChar char="•"/>
            </a:pPr>
            <a:endParaRPr sz="2000" dirty="0">
              <a:solidFill>
                <a:schemeClr val="bg2"/>
              </a:solidFill>
            </a:endParaRPr>
          </a:p>
          <a:p>
            <a:endParaRPr sz="1333" dirty="0"/>
          </a:p>
        </p:txBody>
      </p:sp>
      <p:pic>
        <p:nvPicPr>
          <p:cNvPr id="2" name="Picture 1">
            <a:extLst>
              <a:ext uri="{FF2B5EF4-FFF2-40B4-BE49-F238E27FC236}">
                <a16:creationId xmlns:a16="http://schemas.microsoft.com/office/drawing/2014/main" xmlns="" id="{9B4CFD8C-AA39-41AE-80B4-29B0A2311A21}"/>
              </a:ext>
            </a:extLst>
          </p:cNvPr>
          <p:cNvPicPr>
            <a:picLocks noChangeAspect="1"/>
          </p:cNvPicPr>
          <p:nvPr/>
        </p:nvPicPr>
        <p:blipFill>
          <a:blip r:embed="rId4"/>
          <a:stretch>
            <a:fillRect/>
          </a:stretch>
        </p:blipFill>
        <p:spPr>
          <a:xfrm>
            <a:off x="5740059" y="784495"/>
            <a:ext cx="5410193" cy="3472344"/>
          </a:xfrm>
          <a:prstGeom prst="rect">
            <a:avLst/>
          </a:prstGeom>
        </p:spPr>
      </p:pic>
      <p:sp>
        <p:nvSpPr>
          <p:cNvPr id="7" name="Google Shape;5581;p920">
            <a:extLst>
              <a:ext uri="{FF2B5EF4-FFF2-40B4-BE49-F238E27FC236}">
                <a16:creationId xmlns:a16="http://schemas.microsoft.com/office/drawing/2014/main" xmlns="" id="{A84F58C6-6638-4203-B8A9-42BA0CC95D15}"/>
              </a:ext>
            </a:extLst>
          </p:cNvPr>
          <p:cNvSpPr txBox="1"/>
          <p:nvPr/>
        </p:nvSpPr>
        <p:spPr>
          <a:xfrm>
            <a:off x="5355844" y="4433113"/>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3" name="Picture 2">
            <a:extLst>
              <a:ext uri="{FF2B5EF4-FFF2-40B4-BE49-F238E27FC236}">
                <a16:creationId xmlns:a16="http://schemas.microsoft.com/office/drawing/2014/main" xmlns="" id="{B4ED3080-F714-4C87-B005-8F66CF0A06F4}"/>
              </a:ext>
            </a:extLst>
          </p:cNvPr>
          <p:cNvPicPr>
            <a:picLocks noChangeAspect="1"/>
          </p:cNvPicPr>
          <p:nvPr/>
        </p:nvPicPr>
        <p:blipFill>
          <a:blip r:embed="rId5"/>
          <a:stretch>
            <a:fillRect/>
          </a:stretch>
        </p:blipFill>
        <p:spPr>
          <a:xfrm>
            <a:off x="6216684" y="4833286"/>
            <a:ext cx="3150320" cy="1908588"/>
          </a:xfrm>
          <a:prstGeom prst="rect">
            <a:avLst/>
          </a:prstGeom>
        </p:spPr>
      </p:pic>
    </p:spTree>
    <p:extLst>
      <p:ext uri="{BB962C8B-B14F-4D97-AF65-F5344CB8AC3E}">
        <p14:creationId xmlns:p14="http://schemas.microsoft.com/office/powerpoint/2010/main" val="100904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View PACS Images in Results Chart Tab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Automatically shows you the results you review most often</a:t>
            </a:r>
          </a:p>
          <a:p>
            <a:pPr algn="l" fontAlgn="base"/>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If a PACS image is available, you see the Image icon. Click to see the image.</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You must have a PACS system, which could be in an imaging facility or a hospital in your healthcare system.</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484701" y="4042012"/>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3" name="Picture 2">
            <a:extLst>
              <a:ext uri="{FF2B5EF4-FFF2-40B4-BE49-F238E27FC236}">
                <a16:creationId xmlns:a16="http://schemas.microsoft.com/office/drawing/2014/main" xmlns="" id="{05C0F573-8FDF-4985-A456-F58BFB4F4875}"/>
              </a:ext>
            </a:extLst>
          </p:cNvPr>
          <p:cNvPicPr>
            <a:picLocks noChangeAspect="1"/>
          </p:cNvPicPr>
          <p:nvPr/>
        </p:nvPicPr>
        <p:blipFill>
          <a:blip r:embed="rId3"/>
          <a:stretch>
            <a:fillRect/>
          </a:stretch>
        </p:blipFill>
        <p:spPr>
          <a:xfrm>
            <a:off x="1029528" y="4456403"/>
            <a:ext cx="2879103" cy="2209712"/>
          </a:xfrm>
          <a:prstGeom prst="rect">
            <a:avLst/>
          </a:prstGeom>
        </p:spPr>
      </p:pic>
      <p:pic>
        <p:nvPicPr>
          <p:cNvPr id="4" name="Picture 3">
            <a:extLst>
              <a:ext uri="{FF2B5EF4-FFF2-40B4-BE49-F238E27FC236}">
                <a16:creationId xmlns:a16="http://schemas.microsoft.com/office/drawing/2014/main" xmlns="" id="{EC4FCAC6-D343-4458-972C-118A08FCF83A}"/>
              </a:ext>
            </a:extLst>
          </p:cNvPr>
          <p:cNvPicPr>
            <a:picLocks noChangeAspect="1"/>
          </p:cNvPicPr>
          <p:nvPr/>
        </p:nvPicPr>
        <p:blipFill>
          <a:blip r:embed="rId4"/>
          <a:stretch>
            <a:fillRect/>
          </a:stretch>
        </p:blipFill>
        <p:spPr>
          <a:xfrm>
            <a:off x="5799897" y="711024"/>
            <a:ext cx="5362575" cy="5534025"/>
          </a:xfrm>
          <a:prstGeom prst="rect">
            <a:avLst/>
          </a:prstGeom>
        </p:spPr>
      </p:pic>
    </p:spTree>
    <p:extLst>
      <p:ext uri="{BB962C8B-B14F-4D97-AF65-F5344CB8AC3E}">
        <p14:creationId xmlns:p14="http://schemas.microsoft.com/office/powerpoint/2010/main" val="172127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144544" y="157870"/>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Filter the Visit Chart  Tab by Encounter, Order Group, or Patient Case</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You now see a drop-down list at the top of the Visits and Cases chart section.</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The number of each type of events appears in parentheses.</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You can still sort multi-specialty practices by specialty and date.</a:t>
            </a:r>
          </a:p>
          <a:p>
            <a:pPr algn="l" fontAlgn="base"/>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222243">
              <a:buSzPts val="1600"/>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309247" y="3955303"/>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999A892E-7987-4E33-9210-7F2A7B26F521}"/>
              </a:ext>
            </a:extLst>
          </p:cNvPr>
          <p:cNvPicPr>
            <a:picLocks noChangeAspect="1"/>
          </p:cNvPicPr>
          <p:nvPr/>
        </p:nvPicPr>
        <p:blipFill>
          <a:blip r:embed="rId3"/>
          <a:stretch>
            <a:fillRect/>
          </a:stretch>
        </p:blipFill>
        <p:spPr>
          <a:xfrm>
            <a:off x="6184366" y="774370"/>
            <a:ext cx="4276725" cy="4972050"/>
          </a:xfrm>
          <a:prstGeom prst="rect">
            <a:avLst/>
          </a:prstGeom>
        </p:spPr>
      </p:pic>
      <p:pic>
        <p:nvPicPr>
          <p:cNvPr id="3" name="Picture 2">
            <a:extLst>
              <a:ext uri="{FF2B5EF4-FFF2-40B4-BE49-F238E27FC236}">
                <a16:creationId xmlns:a16="http://schemas.microsoft.com/office/drawing/2014/main" xmlns="" id="{BE08D7BF-E479-4E6D-AA00-57BBB8F06821}"/>
              </a:ext>
            </a:extLst>
          </p:cNvPr>
          <p:cNvPicPr>
            <a:picLocks noChangeAspect="1"/>
          </p:cNvPicPr>
          <p:nvPr/>
        </p:nvPicPr>
        <p:blipFill>
          <a:blip r:embed="rId4"/>
          <a:stretch>
            <a:fillRect/>
          </a:stretch>
        </p:blipFill>
        <p:spPr>
          <a:xfrm>
            <a:off x="1606833" y="4449926"/>
            <a:ext cx="2110004" cy="2205913"/>
          </a:xfrm>
          <a:prstGeom prst="rect">
            <a:avLst/>
          </a:prstGeom>
        </p:spPr>
      </p:pic>
    </p:spTree>
    <p:extLst>
      <p:ext uri="{BB962C8B-B14F-4D97-AF65-F5344CB8AC3E}">
        <p14:creationId xmlns:p14="http://schemas.microsoft.com/office/powerpoint/2010/main" val="309473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78"/>
        <p:cNvGrpSpPr/>
        <p:nvPr/>
      </p:nvGrpSpPr>
      <p:grpSpPr>
        <a:xfrm>
          <a:off x="0" y="0"/>
          <a:ext cx="0" cy="0"/>
          <a:chOff x="0" y="0"/>
          <a:chExt cx="0" cy="0"/>
        </a:xfrm>
      </p:grpSpPr>
      <p:sp>
        <p:nvSpPr>
          <p:cNvPr id="5579" name="Google Shape;5579;p920"/>
          <p:cNvSpPr txBox="1">
            <a:spLocks noGrp="1"/>
          </p:cNvSpPr>
          <p:nvPr>
            <p:ph type="title"/>
          </p:nvPr>
        </p:nvSpPr>
        <p:spPr>
          <a:xfrm>
            <a:off x="0" y="134851"/>
            <a:ext cx="12292553" cy="616500"/>
          </a:xfrm>
          <a:prstGeom prst="rect">
            <a:avLst/>
          </a:prstGeom>
          <a:noFill/>
          <a:ln>
            <a:noFill/>
          </a:ln>
        </p:spPr>
        <p:txBody>
          <a:bodyPr spcFirstLastPara="1" vert="horz" wrap="square" lIns="108833" tIns="54437" rIns="108833" bIns="54437" rtlCol="0" anchor="t" anchorCtr="0">
            <a:noAutofit/>
          </a:bodyPr>
          <a:lstStyle/>
          <a:p>
            <a:pPr>
              <a:buClr>
                <a:srgbClr val="582C83"/>
              </a:buClr>
            </a:pPr>
            <a:r>
              <a:rPr lang="en-US" sz="2800" dirty="0">
                <a:solidFill>
                  <a:srgbClr val="7030A0"/>
                </a:solidFill>
              </a:rPr>
              <a:t>athenaNet No Longer Automatically Closes All Discussed Documents </a:t>
            </a:r>
            <a:endParaRPr sz="2800" dirty="0">
              <a:solidFill>
                <a:srgbClr val="7030A0"/>
              </a:solidFill>
            </a:endParaRPr>
          </a:p>
        </p:txBody>
      </p:sp>
      <p:cxnSp>
        <p:nvCxnSpPr>
          <p:cNvPr id="5580" name="Google Shape;5580;p920"/>
          <p:cNvCxnSpPr/>
          <p:nvPr/>
        </p:nvCxnSpPr>
        <p:spPr>
          <a:xfrm rot="10800000" flipH="1">
            <a:off x="484701" y="1296741"/>
            <a:ext cx="3819500" cy="16751"/>
          </a:xfrm>
          <a:prstGeom prst="straightConnector1">
            <a:avLst/>
          </a:prstGeom>
          <a:noFill/>
          <a:ln w="9525" cap="flat" cmpd="sng">
            <a:solidFill>
              <a:schemeClr val="dk2"/>
            </a:solidFill>
            <a:prstDash val="solid"/>
            <a:round/>
            <a:headEnd type="none" w="med" len="med"/>
            <a:tailEnd type="none" w="med" len="med"/>
          </a:ln>
        </p:spPr>
      </p:cxnSp>
      <p:sp>
        <p:nvSpPr>
          <p:cNvPr id="5581" name="Google Shape;5581;p920"/>
          <p:cNvSpPr txBox="1"/>
          <p:nvPr/>
        </p:nvSpPr>
        <p:spPr>
          <a:xfrm>
            <a:off x="484701" y="830836"/>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Key highlights include</a:t>
            </a:r>
            <a:endParaRPr sz="1833" b="1" i="1" dirty="0">
              <a:solidFill>
                <a:srgbClr val="7030A0"/>
              </a:solidFill>
            </a:endParaRPr>
          </a:p>
        </p:txBody>
      </p:sp>
      <p:sp>
        <p:nvSpPr>
          <p:cNvPr id="5582" name="Google Shape;5582;p920"/>
          <p:cNvSpPr txBox="1"/>
          <p:nvPr/>
        </p:nvSpPr>
        <p:spPr>
          <a:xfrm>
            <a:off x="309247" y="1305117"/>
            <a:ext cx="4319666" cy="4345841"/>
          </a:xfrm>
          <a:prstGeom prst="rect">
            <a:avLst/>
          </a:prstGeom>
          <a:noFill/>
          <a:ln>
            <a:noFill/>
          </a:ln>
        </p:spPr>
        <p:txBody>
          <a:bodyPr spcFirstLastPara="1" wrap="square" lIns="121896" tIns="121896" rIns="121896" bIns="121896" anchor="t" anchorCtr="0">
            <a:noAutofit/>
          </a:bodyPr>
          <a:lstStyle/>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For athenaNet to automatically close a document in the Clinical Inbox, the document must be open and assigned to the rendering provider of the encounter who reviewed the document with the patient and checked the box in Documents for Discussion.</a:t>
            </a:r>
          </a:p>
          <a:p>
            <a:pPr algn="l" fontAlgn="base">
              <a:buFont typeface="Arial" panose="020B0604020202020204" pitchFamily="34" charset="0"/>
              <a:buChar char="•"/>
            </a:pPr>
            <a:endParaRPr lang="en-US" sz="1400" b="1" i="0" dirty="0">
              <a:solidFill>
                <a:schemeClr val="tx1">
                  <a:lumMod val="50000"/>
                  <a:lumOff val="50000"/>
                </a:schemeClr>
              </a:solidFill>
              <a:effectLst/>
              <a:latin typeface="Roboto"/>
            </a:endParaRPr>
          </a:p>
          <a:p>
            <a:pPr algn="l" fontAlgn="base">
              <a:buFont typeface="Arial" panose="020B0604020202020204" pitchFamily="34" charset="0"/>
              <a:buChar char="•"/>
            </a:pPr>
            <a:r>
              <a:rPr lang="en-US" sz="1400" b="1" i="0" dirty="0">
                <a:solidFill>
                  <a:schemeClr val="tx1">
                    <a:lumMod val="50000"/>
                    <a:lumOff val="50000"/>
                  </a:schemeClr>
                </a:solidFill>
                <a:effectLst/>
                <a:latin typeface="Roboto"/>
              </a:rPr>
              <a:t>There is a new </a:t>
            </a:r>
            <a:r>
              <a:rPr lang="en-US" sz="1400" b="1" i="0" u="sng" dirty="0">
                <a:solidFill>
                  <a:schemeClr val="tx1">
                    <a:lumMod val="50000"/>
                    <a:lumOff val="50000"/>
                  </a:schemeClr>
                </a:solidFill>
                <a:effectLst/>
                <a:latin typeface="Roboto"/>
              </a:rPr>
              <a:t>setting</a:t>
            </a:r>
            <a:r>
              <a:rPr lang="en-US" sz="1400" b="1" i="0" dirty="0">
                <a:solidFill>
                  <a:schemeClr val="tx1">
                    <a:lumMod val="50000"/>
                    <a:lumOff val="50000"/>
                  </a:schemeClr>
                </a:solidFill>
                <a:effectLst/>
                <a:latin typeface="Roboto"/>
              </a:rPr>
              <a:t> to change which discussed documents athenaNet closes.</a:t>
            </a:r>
          </a:p>
          <a:p>
            <a:pPr algn="l" fontAlgn="base">
              <a:buFont typeface="Arial" panose="020B0604020202020204" pitchFamily="34" charset="0"/>
              <a:buChar char="•"/>
            </a:pPr>
            <a:endParaRPr lang="en-US" sz="1200" dirty="0">
              <a:solidFill>
                <a:srgbClr val="313537"/>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algn="l" fontAlgn="base">
              <a:buFont typeface="Arial" panose="020B0604020202020204" pitchFamily="34" charset="0"/>
              <a:buChar char="•"/>
            </a:pPr>
            <a:endParaRPr lang="en-US" sz="1400" b="1" dirty="0">
              <a:solidFill>
                <a:schemeClr val="tx1">
                  <a:lumMod val="50000"/>
                  <a:lumOff val="50000"/>
                </a:schemeClr>
              </a:solidFill>
              <a:latin typeface="Roboto"/>
            </a:endParaRPr>
          </a:p>
          <a:p>
            <a:pPr marL="507987" indent="-285744">
              <a:buSzPts val="1600"/>
              <a:buFont typeface="Arial" panose="020B0604020202020204" pitchFamily="34" charset="0"/>
              <a:buChar char="•"/>
            </a:pPr>
            <a:endParaRPr sz="2000" dirty="0">
              <a:solidFill>
                <a:schemeClr val="bg2"/>
              </a:solidFill>
            </a:endParaRPr>
          </a:p>
          <a:p>
            <a:endParaRPr sz="1333" dirty="0"/>
          </a:p>
        </p:txBody>
      </p:sp>
      <p:sp>
        <p:nvSpPr>
          <p:cNvPr id="9" name="Google Shape;5581;p920">
            <a:extLst>
              <a:ext uri="{FF2B5EF4-FFF2-40B4-BE49-F238E27FC236}">
                <a16:creationId xmlns:a16="http://schemas.microsoft.com/office/drawing/2014/main" xmlns="" id="{2584853C-F6C4-4E9E-866B-9A59E8ABC319}"/>
              </a:ext>
            </a:extLst>
          </p:cNvPr>
          <p:cNvSpPr txBox="1"/>
          <p:nvPr/>
        </p:nvSpPr>
        <p:spPr>
          <a:xfrm>
            <a:off x="484701" y="3994878"/>
            <a:ext cx="4872000" cy="616500"/>
          </a:xfrm>
          <a:prstGeom prst="rect">
            <a:avLst/>
          </a:prstGeom>
          <a:noFill/>
          <a:ln>
            <a:noFill/>
          </a:ln>
        </p:spPr>
        <p:txBody>
          <a:bodyPr spcFirstLastPara="1" wrap="square" lIns="76208" tIns="76208" rIns="76208" bIns="76208" anchor="t" anchorCtr="0">
            <a:noAutofit/>
          </a:bodyPr>
          <a:lstStyle/>
          <a:p>
            <a:r>
              <a:rPr lang="en-US" sz="1833" b="1" dirty="0">
                <a:solidFill>
                  <a:srgbClr val="7030A0"/>
                </a:solidFill>
              </a:rPr>
              <a:t>Roles Impacted: </a:t>
            </a:r>
          </a:p>
          <a:p>
            <a:r>
              <a:rPr lang="en-US" sz="1833" b="1" i="1" dirty="0">
                <a:solidFill>
                  <a:srgbClr val="7030A0"/>
                </a:solidFill>
              </a:rPr>
              <a:t>	</a:t>
            </a:r>
            <a:endParaRPr sz="1833" b="1" i="1" dirty="0">
              <a:solidFill>
                <a:srgbClr val="7030A0"/>
              </a:solidFill>
            </a:endParaRPr>
          </a:p>
        </p:txBody>
      </p:sp>
      <p:pic>
        <p:nvPicPr>
          <p:cNvPr id="2" name="Picture 1">
            <a:extLst>
              <a:ext uri="{FF2B5EF4-FFF2-40B4-BE49-F238E27FC236}">
                <a16:creationId xmlns:a16="http://schemas.microsoft.com/office/drawing/2014/main" xmlns="" id="{64E1BBAC-133F-44B4-850D-73A32CE7C020}"/>
              </a:ext>
            </a:extLst>
          </p:cNvPr>
          <p:cNvPicPr>
            <a:picLocks noChangeAspect="1"/>
          </p:cNvPicPr>
          <p:nvPr/>
        </p:nvPicPr>
        <p:blipFill>
          <a:blip r:embed="rId3"/>
          <a:stretch>
            <a:fillRect/>
          </a:stretch>
        </p:blipFill>
        <p:spPr>
          <a:xfrm>
            <a:off x="5698552" y="1661130"/>
            <a:ext cx="4867275" cy="1895475"/>
          </a:xfrm>
          <a:prstGeom prst="rect">
            <a:avLst/>
          </a:prstGeom>
        </p:spPr>
      </p:pic>
      <p:pic>
        <p:nvPicPr>
          <p:cNvPr id="3" name="Picture 2">
            <a:extLst>
              <a:ext uri="{FF2B5EF4-FFF2-40B4-BE49-F238E27FC236}">
                <a16:creationId xmlns:a16="http://schemas.microsoft.com/office/drawing/2014/main" xmlns="" id="{9B020352-A0A4-430D-9408-A9CD36F44842}"/>
              </a:ext>
            </a:extLst>
          </p:cNvPr>
          <p:cNvPicPr>
            <a:picLocks noChangeAspect="1"/>
          </p:cNvPicPr>
          <p:nvPr/>
        </p:nvPicPr>
        <p:blipFill>
          <a:blip r:embed="rId4"/>
          <a:stretch>
            <a:fillRect/>
          </a:stretch>
        </p:blipFill>
        <p:spPr>
          <a:xfrm>
            <a:off x="1387538" y="4303128"/>
            <a:ext cx="2916663" cy="2087216"/>
          </a:xfrm>
          <a:prstGeom prst="rect">
            <a:avLst/>
          </a:prstGeom>
        </p:spPr>
      </p:pic>
    </p:spTree>
    <p:extLst>
      <p:ext uri="{BB962C8B-B14F-4D97-AF65-F5344CB8AC3E}">
        <p14:creationId xmlns:p14="http://schemas.microsoft.com/office/powerpoint/2010/main" val="92878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1775</Words>
  <Application>Microsoft Office PowerPoint</Application>
  <PresentationFormat>Widescreen</PresentationFormat>
  <Paragraphs>366</Paragraphs>
  <Slides>33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Roboto</vt:lpstr>
      <vt:lpstr>Source Sans Pro</vt:lpstr>
      <vt:lpstr>Office Theme</vt:lpstr>
      <vt:lpstr>Spring and Summer Release Review 2020  </vt:lpstr>
      <vt:lpstr>PowerPoint Presentation</vt:lpstr>
      <vt:lpstr>athenaClinials Release Review  </vt:lpstr>
      <vt:lpstr>Enhancements to the Assessment and Plan Note </vt:lpstr>
      <vt:lpstr>Encounter Preparation – Start Documentation Work Before Check-in!  </vt:lpstr>
      <vt:lpstr>athenaNet Always shows the Performing Department Information for Point of Care Test</vt:lpstr>
      <vt:lpstr>View PACS Images in Results Chart Tab </vt:lpstr>
      <vt:lpstr>Filter the Visit Chart  Tab by Encounter, Order Group, or Patient Case</vt:lpstr>
      <vt:lpstr>athenaNet No Longer Automatically Closes All Discussed Documents </vt:lpstr>
      <vt:lpstr>Use Text Macros and Spell Checker in Some Action Notes </vt:lpstr>
      <vt:lpstr>Search for a Document Created by a Specific User </vt:lpstr>
      <vt:lpstr>Scan Documents Directly into Patient Charts </vt:lpstr>
      <vt:lpstr>Patient Briefing Enhancements </vt:lpstr>
      <vt:lpstr>Alert Providers of Abnormal Visits </vt:lpstr>
      <vt:lpstr>athenaCollector Release Review  </vt:lpstr>
      <vt:lpstr>Time of Service Money Page Enhancements </vt:lpstr>
      <vt:lpstr>Time of Service Deposit Batch Dashboard </vt:lpstr>
      <vt:lpstr>Enhanced Charge Entry Page   </vt:lpstr>
      <vt:lpstr>athenaNet closes Zero Dollar Manual Payment Batches </vt:lpstr>
      <vt:lpstr>athenaCommunicator  Release Review  </vt:lpstr>
      <vt:lpstr>In-Office Self Check-in Workflow </vt:lpstr>
      <vt:lpstr>Screening Questionnaires Now Available during In-Office Self Check-in</vt:lpstr>
      <vt:lpstr>Engage Patients with the Refreshed patient Portal Home Page and New Navigation </vt:lpstr>
      <vt:lpstr>View More Detailed Patient Portal Contact Information </vt:lpstr>
      <vt:lpstr>athenaOne Release Review  </vt:lpstr>
      <vt:lpstr>Improved athenaNet Print Experience </vt:lpstr>
      <vt:lpstr>Manage Support User Permissions on the Success Community </vt:lpstr>
      <vt:lpstr>View Resolved and Closed Cases for Past Two Years on Success Community </vt:lpstr>
      <vt:lpstr>Transition to Domain-Based Network Filtering to use athenaNet and athenahealth services </vt:lpstr>
      <vt:lpstr>athenaOne Features Postponed   </vt:lpstr>
      <vt:lpstr>Clinical Inbox Performance &amp; Task Description Improvements (Postponed)  </vt:lpstr>
      <vt:lpstr>Covid-19 Watch Flags in the Schedule (Postponed) </vt:lpstr>
      <vt:lpstr>Release Center Resource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and Summer Release Review 2020 J</dc:title>
  <dc:creator>Heather Murch</dc:creator>
  <cp:lastModifiedBy>Ryan Sinitiere</cp:lastModifiedBy>
  <cp:revision>59</cp:revision>
  <dcterms:created xsi:type="dcterms:W3CDTF">2020-07-29T12:21:02Z</dcterms:created>
  <dcterms:modified xsi:type="dcterms:W3CDTF">2020-08-05T19:42:03Z</dcterms:modified>
</cp:coreProperties>
</file>